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99" r:id="rId4"/>
  </p:sldMasterIdLst>
  <p:notesMasterIdLst>
    <p:notesMasterId r:id="rId19"/>
  </p:notesMasterIdLst>
  <p:handoutMasterIdLst>
    <p:handoutMasterId r:id="rId20"/>
  </p:handoutMasterIdLst>
  <p:sldIdLst>
    <p:sldId id="292" r:id="rId5"/>
    <p:sldId id="293" r:id="rId6"/>
    <p:sldId id="297" r:id="rId7"/>
    <p:sldId id="307" r:id="rId8"/>
    <p:sldId id="298" r:id="rId9"/>
    <p:sldId id="308" r:id="rId10"/>
    <p:sldId id="299" r:id="rId11"/>
    <p:sldId id="283" r:id="rId12"/>
    <p:sldId id="305" r:id="rId13"/>
    <p:sldId id="302" r:id="rId14"/>
    <p:sldId id="306" r:id="rId15"/>
    <p:sldId id="309" r:id="rId16"/>
    <p:sldId id="264" r:id="rId17"/>
    <p:sldId id="310" r:id="rId1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65359"/>
    <a:srgbClr val="969FA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879E332-87DF-4830-8B38-8376123A72F7}" v="41" dt="2025-03-15T01:21:02.897"/>
  </p1510:revLst>
</p1510:revInfo>
</file>

<file path=ppt/tableStyles.xml><?xml version="1.0" encoding="utf-8"?>
<a:tblStyleLst xmlns:a="http://schemas.openxmlformats.org/drawingml/2006/main" def="{912C8C85-51F0-491E-9774-3900AFEF0FD7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912C8C85-51F0-491E-9774-3900AFEF0FD7}" styleName="Light Style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5388" autoAdjust="0"/>
  </p:normalViewPr>
  <p:slideViewPr>
    <p:cSldViewPr snapToGrid="0" showGuides="1">
      <p:cViewPr varScale="1">
        <p:scale>
          <a:sx n="69" d="100"/>
          <a:sy n="69" d="100"/>
        </p:scale>
        <p:origin x="456" y="56"/>
      </p:cViewPr>
      <p:guideLst/>
    </p:cSldViewPr>
  </p:slideViewPr>
  <p:outlineViewPr>
    <p:cViewPr>
      <p:scale>
        <a:sx n="33" d="100"/>
        <a:sy n="33" d="100"/>
      </p:scale>
      <p:origin x="0" y="-4982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-1757"/>
    </p:cViewPr>
  </p:sorterViewPr>
  <p:notesViewPr>
    <p:cSldViewPr snapToGrid="0">
      <p:cViewPr varScale="1">
        <p:scale>
          <a:sx n="58" d="100"/>
          <a:sy n="58" d="100"/>
        </p:scale>
        <p:origin x="3240" y="67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microsoft.com/office/2015/10/relationships/revisionInfo" Target="revisionInfo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viewProps" Target="viewProps.xml"/><Relationship Id="rId27" Type="http://schemas.microsoft.com/office/2018/10/relationships/authors" Target="author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ennis C. Klatt" userId="84f6cfb8-9ca9-47cc-bfac-687d5e48b961" providerId="ADAL" clId="{1879E332-87DF-4830-8B38-8376123A72F7}"/>
    <pc:docChg chg="modSld">
      <pc:chgData name="Dennis C. Klatt" userId="84f6cfb8-9ca9-47cc-bfac-687d5e48b961" providerId="ADAL" clId="{1879E332-87DF-4830-8B38-8376123A72F7}" dt="2025-03-15T17:51:51.908" v="67" actId="20577"/>
      <pc:docMkLst>
        <pc:docMk/>
      </pc:docMkLst>
      <pc:sldChg chg="modSp mod">
        <pc:chgData name="Dennis C. Klatt" userId="84f6cfb8-9ca9-47cc-bfac-687d5e48b961" providerId="ADAL" clId="{1879E332-87DF-4830-8B38-8376123A72F7}" dt="2025-03-15T01:16:27.318" v="66" actId="20577"/>
        <pc:sldMkLst>
          <pc:docMk/>
          <pc:sldMk cId="837402205" sldId="264"/>
        </pc:sldMkLst>
        <pc:spChg chg="mod">
          <ac:chgData name="Dennis C. Klatt" userId="84f6cfb8-9ca9-47cc-bfac-687d5e48b961" providerId="ADAL" clId="{1879E332-87DF-4830-8B38-8376123A72F7}" dt="2025-03-15T01:16:27.318" v="66" actId="20577"/>
          <ac:spMkLst>
            <pc:docMk/>
            <pc:sldMk cId="837402205" sldId="264"/>
            <ac:spMk id="20" creationId="{7C987B03-58AE-7E8A-A1C7-83569FBBCD1F}"/>
          </ac:spMkLst>
        </pc:spChg>
      </pc:sldChg>
      <pc:sldChg chg="modSp mod">
        <pc:chgData name="Dennis C. Klatt" userId="84f6cfb8-9ca9-47cc-bfac-687d5e48b961" providerId="ADAL" clId="{1879E332-87DF-4830-8B38-8376123A72F7}" dt="2025-03-15T01:11:11.123" v="1" actId="207"/>
        <pc:sldMkLst>
          <pc:docMk/>
          <pc:sldMk cId="435195399" sldId="283"/>
        </pc:sldMkLst>
        <pc:spChg chg="mod">
          <ac:chgData name="Dennis C. Klatt" userId="84f6cfb8-9ca9-47cc-bfac-687d5e48b961" providerId="ADAL" clId="{1879E332-87DF-4830-8B38-8376123A72F7}" dt="2025-03-15T01:10:57.646" v="0" actId="207"/>
          <ac:spMkLst>
            <pc:docMk/>
            <pc:sldMk cId="435195399" sldId="283"/>
            <ac:spMk id="4" creationId="{F3F335CD-259A-3F68-3414-8AD5DD3ECD07}"/>
          </ac:spMkLst>
        </pc:spChg>
        <pc:spChg chg="mod">
          <ac:chgData name="Dennis C. Klatt" userId="84f6cfb8-9ca9-47cc-bfac-687d5e48b961" providerId="ADAL" clId="{1879E332-87DF-4830-8B38-8376123A72F7}" dt="2025-03-15T01:11:11.123" v="1" actId="207"/>
          <ac:spMkLst>
            <pc:docMk/>
            <pc:sldMk cId="435195399" sldId="283"/>
            <ac:spMk id="6" creationId="{DE354064-BCE7-4207-8B29-401E8980D255}"/>
          </ac:spMkLst>
        </pc:spChg>
      </pc:sldChg>
      <pc:sldChg chg="modSp mod">
        <pc:chgData name="Dennis C. Klatt" userId="84f6cfb8-9ca9-47cc-bfac-687d5e48b961" providerId="ADAL" clId="{1879E332-87DF-4830-8B38-8376123A72F7}" dt="2025-03-15T01:14:09.025" v="50" actId="1036"/>
        <pc:sldMkLst>
          <pc:docMk/>
          <pc:sldMk cId="2949721117" sldId="305"/>
        </pc:sldMkLst>
        <pc:spChg chg="mod">
          <ac:chgData name="Dennis C. Klatt" userId="84f6cfb8-9ca9-47cc-bfac-687d5e48b961" providerId="ADAL" clId="{1879E332-87DF-4830-8B38-8376123A72F7}" dt="2025-03-15T01:12:34.525" v="11" actId="1035"/>
          <ac:spMkLst>
            <pc:docMk/>
            <pc:sldMk cId="2949721117" sldId="305"/>
            <ac:spMk id="2" creationId="{9A35D2E6-9E0C-A580-BE35-A3AAF3F6F2D7}"/>
          </ac:spMkLst>
        </pc:spChg>
        <pc:spChg chg="mod">
          <ac:chgData name="Dennis C. Klatt" userId="84f6cfb8-9ca9-47cc-bfac-687d5e48b961" providerId="ADAL" clId="{1879E332-87DF-4830-8B38-8376123A72F7}" dt="2025-03-15T01:11:24.581" v="2" actId="207"/>
          <ac:spMkLst>
            <pc:docMk/>
            <pc:sldMk cId="2949721117" sldId="305"/>
            <ac:spMk id="4" creationId="{2459F2FD-AAB5-6756-844A-67F1C066F359}"/>
          </ac:spMkLst>
        </pc:spChg>
        <pc:spChg chg="mod">
          <ac:chgData name="Dennis C. Klatt" userId="84f6cfb8-9ca9-47cc-bfac-687d5e48b961" providerId="ADAL" clId="{1879E332-87DF-4830-8B38-8376123A72F7}" dt="2025-03-15T01:14:09.025" v="50" actId="1036"/>
          <ac:spMkLst>
            <pc:docMk/>
            <pc:sldMk cId="2949721117" sldId="305"/>
            <ac:spMk id="5" creationId="{359F485B-9240-F21F-47CD-91EF58445C25}"/>
          </ac:spMkLst>
        </pc:spChg>
        <pc:spChg chg="mod">
          <ac:chgData name="Dennis C. Klatt" userId="84f6cfb8-9ca9-47cc-bfac-687d5e48b961" providerId="ADAL" clId="{1879E332-87DF-4830-8B38-8376123A72F7}" dt="2025-03-15T01:11:33.974" v="3" actId="207"/>
          <ac:spMkLst>
            <pc:docMk/>
            <pc:sldMk cId="2949721117" sldId="305"/>
            <ac:spMk id="6" creationId="{22774E7D-B5EE-E610-8DB9-0B86C389F11F}"/>
          </ac:spMkLst>
        </pc:spChg>
        <pc:spChg chg="mod">
          <ac:chgData name="Dennis C. Klatt" userId="84f6cfb8-9ca9-47cc-bfac-687d5e48b961" providerId="ADAL" clId="{1879E332-87DF-4830-8B38-8376123A72F7}" dt="2025-03-15T01:13:36.956" v="31" actId="1036"/>
          <ac:spMkLst>
            <pc:docMk/>
            <pc:sldMk cId="2949721117" sldId="305"/>
            <ac:spMk id="21" creationId="{8A76E231-F393-F519-4278-C7C10B4DDACC}"/>
          </ac:spMkLst>
        </pc:spChg>
      </pc:sldChg>
      <pc:sldChg chg="modSp mod">
        <pc:chgData name="Dennis C. Klatt" userId="84f6cfb8-9ca9-47cc-bfac-687d5e48b961" providerId="ADAL" clId="{1879E332-87DF-4830-8B38-8376123A72F7}" dt="2025-03-15T01:16:00.581" v="62" actId="403"/>
        <pc:sldMkLst>
          <pc:docMk/>
          <pc:sldMk cId="612649788" sldId="306"/>
        </pc:sldMkLst>
        <pc:spChg chg="mod">
          <ac:chgData name="Dennis C. Klatt" userId="84f6cfb8-9ca9-47cc-bfac-687d5e48b961" providerId="ADAL" clId="{1879E332-87DF-4830-8B38-8376123A72F7}" dt="2025-03-15T01:15:53.130" v="61" actId="403"/>
          <ac:spMkLst>
            <pc:docMk/>
            <pc:sldMk cId="612649788" sldId="306"/>
            <ac:spMk id="2" creationId="{AC09A56B-1A74-2362-119D-C6EBFE771F9B}"/>
          </ac:spMkLst>
        </pc:spChg>
        <pc:spChg chg="mod">
          <ac:chgData name="Dennis C. Klatt" userId="84f6cfb8-9ca9-47cc-bfac-687d5e48b961" providerId="ADAL" clId="{1879E332-87DF-4830-8B38-8376123A72F7}" dt="2025-03-15T01:14:34.647" v="51" actId="207"/>
          <ac:spMkLst>
            <pc:docMk/>
            <pc:sldMk cId="612649788" sldId="306"/>
            <ac:spMk id="4" creationId="{C2A41F3D-FC6B-C1F5-2D13-C4A13589DB12}"/>
          </ac:spMkLst>
        </pc:spChg>
        <pc:spChg chg="mod">
          <ac:chgData name="Dennis C. Klatt" userId="84f6cfb8-9ca9-47cc-bfac-687d5e48b961" providerId="ADAL" clId="{1879E332-87DF-4830-8B38-8376123A72F7}" dt="2025-03-15T01:16:00.581" v="62" actId="403"/>
          <ac:spMkLst>
            <pc:docMk/>
            <pc:sldMk cId="612649788" sldId="306"/>
            <ac:spMk id="5" creationId="{58A284B0-D7FA-ADE8-6CB4-D9D68A9D8BF5}"/>
          </ac:spMkLst>
        </pc:spChg>
        <pc:spChg chg="mod">
          <ac:chgData name="Dennis C. Klatt" userId="84f6cfb8-9ca9-47cc-bfac-687d5e48b961" providerId="ADAL" clId="{1879E332-87DF-4830-8B38-8376123A72F7}" dt="2025-03-15T01:14:40.563" v="52" actId="207"/>
          <ac:spMkLst>
            <pc:docMk/>
            <pc:sldMk cId="612649788" sldId="306"/>
            <ac:spMk id="6" creationId="{6F6F48C0-3557-DCB4-480C-354EE58BA687}"/>
          </ac:spMkLst>
        </pc:spChg>
      </pc:sldChg>
      <pc:sldChg chg="modSp mod">
        <pc:chgData name="Dennis C. Klatt" userId="84f6cfb8-9ca9-47cc-bfac-687d5e48b961" providerId="ADAL" clId="{1879E332-87DF-4830-8B38-8376123A72F7}" dt="2025-03-15T17:51:51.908" v="67" actId="20577"/>
        <pc:sldMkLst>
          <pc:docMk/>
          <pc:sldMk cId="1206404335" sldId="309"/>
        </pc:sldMkLst>
        <pc:spChg chg="mod">
          <ac:chgData name="Dennis C. Klatt" userId="84f6cfb8-9ca9-47cc-bfac-687d5e48b961" providerId="ADAL" clId="{1879E332-87DF-4830-8B38-8376123A72F7}" dt="2025-03-15T17:51:51.908" v="67" actId="20577"/>
          <ac:spMkLst>
            <pc:docMk/>
            <pc:sldMk cId="1206404335" sldId="309"/>
            <ac:spMk id="20" creationId="{A92FE08D-92A6-A23C-3532-4E71FBA877BF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B4C3C3A6-B337-4D83-9CDB-B9C35780FF7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en-US"/>
              <a:t>MN District Workshop:                             Presenter Pastor Dennis Klatt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1C79A68-3D73-4695-8C1E-3CDBCB536D0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en-US"/>
              <a:t>3/15/2025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CF5045C-A7CE-41D4-85C5-0E9ACEEF9B2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59ABD0F-F8EA-4B9F-8647-FC7D4AE3D834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4AB78DD-9481-4863-BCCC-946573546DA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5040323"/>
      </p:ext>
    </p:extLst>
  </p:cSld>
  <p:clrMap bg1="lt1" tx1="dk1" bg2="lt2" tx2="dk2" accent1="accent1" accent2="accent2" accent3="accent3" accent4="accent4" accent5="accent5" accent6="accent6" hlink="hlink" folHlink="folHlink"/>
  <p:hf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en-US"/>
              <a:t>MN District Workshop:                             Presenter Pastor Dennis Klatt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en-US"/>
              <a:t>3/15/2025</a:t>
            </a:r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3359F2-43EF-4812-9DC0-98C0B1A4068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0111602"/>
      </p:ext>
    </p:extLst>
  </p:cSld>
  <p:clrMap bg1="lt1" tx1="dk1" bg2="lt2" tx2="dk2" accent1="accent1" accent2="accent2" accent3="accent3" accent4="accent4" accent5="accent5" accent6="accent6" hlink="hlink" folHlink="folHlink"/>
  <p:hf ftr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3359F2-43EF-4812-9DC0-98C0B1A40681}" type="slidenum">
              <a:rPr lang="en-US" smtClean="0"/>
              <a:t>1</a:t>
            </a:fld>
            <a:endParaRPr lang="en-US" dirty="0"/>
          </a:p>
        </p:txBody>
      </p:sp>
      <p:sp>
        <p:nvSpPr>
          <p:cNvPr id="5" name="Header Placeholder 4">
            <a:extLst>
              <a:ext uri="{FF2B5EF4-FFF2-40B4-BE49-F238E27FC236}">
                <a16:creationId xmlns:a16="http://schemas.microsoft.com/office/drawing/2014/main" id="{A96AD358-154D-633B-14BA-A9EAD0255B15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en-US"/>
              <a:t>MN District Workshop:                             Presenter Pastor Dennis Klatt</a:t>
            </a:r>
            <a:endParaRPr lang="en-US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F92286D4-FADB-9A01-7ACF-25D09863644B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r>
              <a:rPr lang="en-US"/>
              <a:t>3/15/2025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28502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3359F2-43EF-4812-9DC0-98C0B1A40681}" type="slidenum">
              <a:rPr lang="en-US" smtClean="0"/>
              <a:t>2</a:t>
            </a:fld>
            <a:endParaRPr lang="en-US" dirty="0"/>
          </a:p>
        </p:txBody>
      </p:sp>
      <p:sp>
        <p:nvSpPr>
          <p:cNvPr id="5" name="Header Placeholder 4">
            <a:extLst>
              <a:ext uri="{FF2B5EF4-FFF2-40B4-BE49-F238E27FC236}">
                <a16:creationId xmlns:a16="http://schemas.microsoft.com/office/drawing/2014/main" id="{F579B72E-7F36-D452-E07E-6817F93B5277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en-US"/>
              <a:t>MN District Workshop:                             Presenter Pastor Dennis Klatt</a:t>
            </a:r>
            <a:endParaRPr lang="en-US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7B7FE7E8-BC92-B0F7-A02D-DDC75D616DC1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r>
              <a:rPr lang="en-US"/>
              <a:t>3/15/2025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07043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B98996-850C-9BDF-912F-A6FC410FA1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B2A1D03-EE89-5F5E-787A-3C6BDC75EB5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B285D82-1137-B66E-3F40-DD8E0EFF88B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269DDB7-7F9C-2F0B-ED0D-6F5C91B72AC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3359F2-43EF-4812-9DC0-98C0B1A40681}" type="slidenum">
              <a:rPr lang="en-US" smtClean="0"/>
              <a:t>3</a:t>
            </a:fld>
            <a:endParaRPr lang="en-US" dirty="0"/>
          </a:p>
        </p:txBody>
      </p:sp>
      <p:sp>
        <p:nvSpPr>
          <p:cNvPr id="5" name="Header Placeholder 4">
            <a:extLst>
              <a:ext uri="{FF2B5EF4-FFF2-40B4-BE49-F238E27FC236}">
                <a16:creationId xmlns:a16="http://schemas.microsoft.com/office/drawing/2014/main" id="{BF195762-19EE-E5F1-273E-C263CB76F5EC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en-US"/>
              <a:t>MN District Workshop:                             Presenter Pastor Dennis Klatt</a:t>
            </a:r>
            <a:endParaRPr lang="en-US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E2A024A9-26C5-BB0D-97D5-F830AF2F59FB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r>
              <a:rPr lang="en-US"/>
              <a:t>3/15/2025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36657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9B7E21-7CB9-3FB8-2AE5-6C14684B1E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F29643F-3C78-F49B-5F06-B0A70FDF349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88DC5D7-9674-A45D-40B1-7AF8061C698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8B0A122-1A5F-5DE7-6B26-879478213B1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3359F2-43EF-4812-9DC0-98C0B1A40681}" type="slidenum">
              <a:rPr lang="en-US" smtClean="0"/>
              <a:t>4</a:t>
            </a:fld>
            <a:endParaRPr lang="en-US" dirty="0"/>
          </a:p>
        </p:txBody>
      </p:sp>
      <p:sp>
        <p:nvSpPr>
          <p:cNvPr id="5" name="Header Placeholder 4">
            <a:extLst>
              <a:ext uri="{FF2B5EF4-FFF2-40B4-BE49-F238E27FC236}">
                <a16:creationId xmlns:a16="http://schemas.microsoft.com/office/drawing/2014/main" id="{612B6F44-AF3F-5419-AB85-80891F5E707B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en-US"/>
              <a:t>MN District Workshop:                             Presenter Pastor Dennis Klatt</a:t>
            </a:r>
            <a:endParaRPr lang="en-US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B3F3DBC0-DE0C-BB7D-253B-0CFA14668107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r>
              <a:rPr lang="en-US"/>
              <a:t>3/15/2025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996397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CE7BFD-ED98-45D3-6E98-5B8AC2D89A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D404221-406E-2326-625F-6E7EB03A97A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4F54BD0-7E65-52E4-1EBD-346BC298903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6767134-D1A4-A7AA-44B3-587F052DFF8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3359F2-43EF-4812-9DC0-98C0B1A40681}" type="slidenum">
              <a:rPr lang="en-US" smtClean="0"/>
              <a:t>5</a:t>
            </a:fld>
            <a:endParaRPr lang="en-US" dirty="0"/>
          </a:p>
        </p:txBody>
      </p:sp>
      <p:sp>
        <p:nvSpPr>
          <p:cNvPr id="5" name="Header Placeholder 4">
            <a:extLst>
              <a:ext uri="{FF2B5EF4-FFF2-40B4-BE49-F238E27FC236}">
                <a16:creationId xmlns:a16="http://schemas.microsoft.com/office/drawing/2014/main" id="{579F41E4-2CA6-7B2F-5C12-ECA6A159F9BF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en-US"/>
              <a:t>MN District Workshop:                             Presenter Pastor Dennis Klatt</a:t>
            </a:r>
            <a:endParaRPr lang="en-US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91720B6E-BA76-58AD-7FC1-C66357CBFC99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r>
              <a:rPr lang="en-US"/>
              <a:t>3/15/2025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401313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9E5C6A-7801-A375-9228-68EE8E5A66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1A0D916-0EE4-3011-E9D5-B2F34767D75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527AC40-8DB7-E234-098D-E30AE6F0878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9D993CF-0728-841B-8A0E-7D04A7C56FB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3359F2-43EF-4812-9DC0-98C0B1A40681}" type="slidenum">
              <a:rPr lang="en-US" smtClean="0"/>
              <a:t>6</a:t>
            </a:fld>
            <a:endParaRPr lang="en-US" dirty="0"/>
          </a:p>
        </p:txBody>
      </p:sp>
      <p:sp>
        <p:nvSpPr>
          <p:cNvPr id="5" name="Header Placeholder 4">
            <a:extLst>
              <a:ext uri="{FF2B5EF4-FFF2-40B4-BE49-F238E27FC236}">
                <a16:creationId xmlns:a16="http://schemas.microsoft.com/office/drawing/2014/main" id="{64165A4F-775F-CF34-D350-5D66CB7D9385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en-US"/>
              <a:t>MN District Workshop:                             Presenter Pastor Dennis Klatt</a:t>
            </a:r>
            <a:endParaRPr lang="en-US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1C28FB2F-FE0D-0224-225C-4E220DA1E08B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r>
              <a:rPr lang="en-US"/>
              <a:t>3/15/2025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004884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50ED94-8523-BA0B-F786-E1916D205F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973CF31-F8C2-FD7C-744D-A329BB2EB6F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6E9E64C-0397-7100-8D12-2237C33F542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1DF25AD-242A-501F-1A15-3FCE50E69F7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3359F2-43EF-4812-9DC0-98C0B1A40681}" type="slidenum">
              <a:rPr lang="en-US" smtClean="0"/>
              <a:t>7</a:t>
            </a:fld>
            <a:endParaRPr lang="en-US" dirty="0"/>
          </a:p>
        </p:txBody>
      </p:sp>
      <p:sp>
        <p:nvSpPr>
          <p:cNvPr id="5" name="Header Placeholder 4">
            <a:extLst>
              <a:ext uri="{FF2B5EF4-FFF2-40B4-BE49-F238E27FC236}">
                <a16:creationId xmlns:a16="http://schemas.microsoft.com/office/drawing/2014/main" id="{4BCF9C69-A36C-CEA9-FDFF-FD144067A557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en-US"/>
              <a:t>MN District Workshop:                             Presenter Pastor Dennis Klatt</a:t>
            </a:r>
            <a:endParaRPr lang="en-US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95123B7B-AECC-38A6-C3DF-35AB3CCA01E0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r>
              <a:rPr lang="en-US"/>
              <a:t>3/15/2025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679780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3359F2-43EF-4812-9DC0-98C0B1A40681}" type="slidenum">
              <a:rPr lang="en-US" smtClean="0"/>
              <a:t>8</a:t>
            </a:fld>
            <a:endParaRPr lang="en-US" dirty="0"/>
          </a:p>
        </p:txBody>
      </p:sp>
      <p:sp>
        <p:nvSpPr>
          <p:cNvPr id="5" name="Header Placeholder 4">
            <a:extLst>
              <a:ext uri="{FF2B5EF4-FFF2-40B4-BE49-F238E27FC236}">
                <a16:creationId xmlns:a16="http://schemas.microsoft.com/office/drawing/2014/main" id="{9A9C6828-DBB0-8E03-F317-9828EA616637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en-US"/>
              <a:t>MN District Workshop:                             Presenter Pastor Dennis Klatt</a:t>
            </a:r>
            <a:endParaRPr lang="en-US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6101EAF4-C062-D79B-1BE3-B382014726F6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r>
              <a:rPr lang="en-US"/>
              <a:t>3/15/2025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702711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C074B0-CB6B-C4AC-0D7E-09D55B63B8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6C49E6C-B4AC-1722-54FB-2CC2A23623F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705CD7C-1339-9BAF-7635-9E4F4F4E0EF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A1C9F90-E995-42F8-79A1-C598C97EF75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3359F2-43EF-4812-9DC0-98C0B1A40681}" type="slidenum">
              <a:rPr lang="en-US" smtClean="0"/>
              <a:t>9</a:t>
            </a:fld>
            <a:endParaRPr lang="en-US" dirty="0"/>
          </a:p>
        </p:txBody>
      </p:sp>
      <p:sp>
        <p:nvSpPr>
          <p:cNvPr id="5" name="Header Placeholder 4">
            <a:extLst>
              <a:ext uri="{FF2B5EF4-FFF2-40B4-BE49-F238E27FC236}">
                <a16:creationId xmlns:a16="http://schemas.microsoft.com/office/drawing/2014/main" id="{F161B36F-3C54-36D5-0DAF-A542C632A5B1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en-US"/>
              <a:t>MN District Workshop:                             Presenter Pastor Dennis Klatt</a:t>
            </a:r>
            <a:endParaRPr lang="en-US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E1B0FCD1-21E1-E071-C49C-4622EA1545A3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r>
              <a:rPr lang="en-US"/>
              <a:t>3/15/2025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270429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9E0F19-B663-5B7F-2820-7A410F9F62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6C98BC4-1D61-F33A-E4BC-971462A00DD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CF08F4D-30C2-8DF9-B2B9-8779D0EFB48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0A7320D-609A-8D76-0B5E-7753C03E4F6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3359F2-43EF-4812-9DC0-98C0B1A40681}" type="slidenum">
              <a:rPr lang="en-US" smtClean="0"/>
              <a:t>10</a:t>
            </a:fld>
            <a:endParaRPr lang="en-US" dirty="0"/>
          </a:p>
        </p:txBody>
      </p:sp>
      <p:sp>
        <p:nvSpPr>
          <p:cNvPr id="5" name="Header Placeholder 4">
            <a:extLst>
              <a:ext uri="{FF2B5EF4-FFF2-40B4-BE49-F238E27FC236}">
                <a16:creationId xmlns:a16="http://schemas.microsoft.com/office/drawing/2014/main" id="{C52D928A-7603-4717-E7DE-50C94108CAC2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en-US"/>
              <a:t>MN District Workshop:                             Presenter Pastor Dennis Klatt</a:t>
            </a:r>
            <a:endParaRPr lang="en-US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35704159-5EB5-3696-1B53-76AFEACD4185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r>
              <a:rPr lang="en-US"/>
              <a:t>3/15/2025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798034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69DA9C-4612-C267-0D19-62CA8B2748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06BF853-31F9-2E15-B05D-4B616C51575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B7E46CB-00A7-03BC-3EC9-62F6B08A20C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A82B997-027F-DDB4-F598-95A4DE40597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3359F2-43EF-4812-9DC0-98C0B1A40681}" type="slidenum">
              <a:rPr lang="en-US" smtClean="0"/>
              <a:t>11</a:t>
            </a:fld>
            <a:endParaRPr lang="en-US" dirty="0"/>
          </a:p>
        </p:txBody>
      </p:sp>
      <p:sp>
        <p:nvSpPr>
          <p:cNvPr id="5" name="Header Placeholder 4">
            <a:extLst>
              <a:ext uri="{FF2B5EF4-FFF2-40B4-BE49-F238E27FC236}">
                <a16:creationId xmlns:a16="http://schemas.microsoft.com/office/drawing/2014/main" id="{B085CCF1-4C0D-FAF2-8477-06F8FA4BFDC9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en-US"/>
              <a:t>MN District Workshop:                             Presenter Pastor Dennis Klatt</a:t>
            </a:r>
            <a:endParaRPr lang="en-US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DA52D942-029C-DB37-D720-AD5116585D61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r>
              <a:rPr lang="en-US"/>
              <a:t>3/15/2025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723429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AEAACB-AE95-B678-9E60-254E79AD82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FB62FE3-A26A-C9A8-95EF-0AEAD9EE6CF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3AC42EE-C7D8-AE50-6CCB-DFFB39ACF27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05004DF-6FD9-C608-707D-DA7E928FE55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3359F2-43EF-4812-9DC0-98C0B1A40681}" type="slidenum">
              <a:rPr lang="en-US" smtClean="0"/>
              <a:t>12</a:t>
            </a:fld>
            <a:endParaRPr lang="en-US" dirty="0"/>
          </a:p>
        </p:txBody>
      </p:sp>
      <p:sp>
        <p:nvSpPr>
          <p:cNvPr id="5" name="Header Placeholder 4">
            <a:extLst>
              <a:ext uri="{FF2B5EF4-FFF2-40B4-BE49-F238E27FC236}">
                <a16:creationId xmlns:a16="http://schemas.microsoft.com/office/drawing/2014/main" id="{F32E1E42-4733-753C-C360-10AB2AA78775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en-US"/>
              <a:t>MN District Workshop:                             Presenter Pastor Dennis Klatt</a:t>
            </a:r>
            <a:endParaRPr lang="en-US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3E519D6C-121B-CA4B-3B88-4DD914585F95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r>
              <a:rPr lang="en-US"/>
              <a:t>3/15/2025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233064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3359F2-43EF-4812-9DC0-98C0B1A40681}" type="slidenum">
              <a:rPr lang="en-US" smtClean="0"/>
              <a:t>13</a:t>
            </a:fld>
            <a:endParaRPr lang="en-US" dirty="0"/>
          </a:p>
        </p:txBody>
      </p:sp>
      <p:sp>
        <p:nvSpPr>
          <p:cNvPr id="5" name="Header Placeholder 4">
            <a:extLst>
              <a:ext uri="{FF2B5EF4-FFF2-40B4-BE49-F238E27FC236}">
                <a16:creationId xmlns:a16="http://schemas.microsoft.com/office/drawing/2014/main" id="{B4087E1D-D2BE-BC16-66BA-B57CF839B549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en-US"/>
              <a:t>MN District Workshop:                             Presenter Pastor Dennis Klatt</a:t>
            </a:r>
            <a:endParaRPr lang="en-US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941F2ED9-7771-153A-F2A4-F177B1F9821A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r>
              <a:rPr lang="en-US"/>
              <a:t>3/15/2025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028957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06E7B3-FAC5-EAA0-F565-0710B75A67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0FC432A-423A-2FF4-A027-4B37F80D93E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B06D9FE-D8AE-4B34-3475-1FE351B3E8F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B980F63-0DA8-473D-524F-E9F5359A5E8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3359F2-43EF-4812-9DC0-98C0B1A40681}" type="slidenum">
              <a:rPr lang="en-US" smtClean="0"/>
              <a:t>14</a:t>
            </a:fld>
            <a:endParaRPr lang="en-US" dirty="0"/>
          </a:p>
        </p:txBody>
      </p:sp>
      <p:sp>
        <p:nvSpPr>
          <p:cNvPr id="5" name="Header Placeholder 4">
            <a:extLst>
              <a:ext uri="{FF2B5EF4-FFF2-40B4-BE49-F238E27FC236}">
                <a16:creationId xmlns:a16="http://schemas.microsoft.com/office/drawing/2014/main" id="{952A2969-058B-AFA3-B412-73ECC11A122D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en-US"/>
              <a:t>MN District Workshop:                             Presenter Pastor Dennis Klatt</a:t>
            </a:r>
            <a:endParaRPr lang="en-US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E962257F-CD23-23E0-944F-3DF659AF8AEB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r>
              <a:rPr lang="en-US"/>
              <a:t>3/15/2025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59199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46534" y="3085764"/>
            <a:ext cx="11298932" cy="3338149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1191" y="1020431"/>
            <a:ext cx="10993549" cy="1475013"/>
          </a:xfrm>
          <a:effectLst/>
        </p:spPr>
        <p:txBody>
          <a:bodyPr anchor="b">
            <a:normAutofit/>
          </a:bodyPr>
          <a:lstStyle>
            <a:lvl1pPr>
              <a:defRPr sz="3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81194" y="2495445"/>
            <a:ext cx="10993546" cy="590321"/>
          </a:xfrm>
        </p:spPr>
        <p:txBody>
          <a:bodyPr anchor="t">
            <a:normAutofit/>
          </a:bodyPr>
          <a:lstStyle>
            <a:lvl1pPr marL="0" indent="0" algn="l">
              <a:buNone/>
              <a:defRPr sz="1600"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7FA0ACE7-29A8-47D3-A7D9-257B711D80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DEC604B9-52E9-4810-8359-47206518D0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5898A89F-CA25-400F-B05A-AECBF2517E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6661567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18872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192" y="2340864"/>
            <a:ext cx="11029615" cy="363448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770E6237-3456-439F-802D-3BA93FC7E3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1356D3B5-6063-4A89-B88F-9D3043916F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02B78BF7-69D3-4CE0-A631-50EFD41EEE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9575358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7817" y="5141974"/>
            <a:ext cx="11290860" cy="1258827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2393950"/>
            <a:ext cx="11029615" cy="2147467"/>
          </a:xfrm>
        </p:spPr>
        <p:txBody>
          <a:bodyPr anchor="b">
            <a:normAutofit/>
          </a:bodyPr>
          <a:lstStyle>
            <a:lvl1pPr algn="l">
              <a:defRPr sz="3600" b="0" cap="all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4541417"/>
            <a:ext cx="11029615" cy="600556"/>
          </a:xfrm>
        </p:spPr>
        <p:txBody>
          <a:bodyPr anchor="t">
            <a:normAutofit/>
          </a:bodyPr>
          <a:lstStyle>
            <a:lvl1pPr marL="0" indent="0" algn="l">
              <a:buNone/>
              <a:defRPr sz="18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1582016-5696-4A93-887F-BBB3B9002F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857CFCD5-1192-4E18-8A8F-29E153B44D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E39A109E-5018-4794-92B3-FD5E5BCD95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0148966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81193" y="2228003"/>
            <a:ext cx="5194767" cy="363304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6039" y="2228003"/>
            <a:ext cx="5194769" cy="363304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8614927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1" y="2250891"/>
            <a:ext cx="5194769" cy="557784"/>
          </a:xfrm>
        </p:spPr>
        <p:txBody>
          <a:bodyPr anchor="ctr">
            <a:noAutofit/>
          </a:bodyPr>
          <a:lstStyle>
            <a:lvl1pPr marL="0" indent="0">
              <a:buNone/>
              <a:defRPr sz="2000" b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1194" y="2926052"/>
            <a:ext cx="5194766" cy="2934999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6039" y="2250892"/>
            <a:ext cx="5194770" cy="553373"/>
          </a:xfrm>
        </p:spPr>
        <p:txBody>
          <a:bodyPr anchor="ctr">
            <a:no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None/>
              <a:tabLst/>
              <a:defRPr sz="2000" b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None/>
              <a:tabLst/>
              <a:defRPr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6037" y="2926052"/>
            <a:ext cx="5194771" cy="2934999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4915542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75894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2975325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32013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ChangeAspect="1"/>
          </p:cNvSpPr>
          <p:nvPr/>
        </p:nvSpPr>
        <p:spPr>
          <a:xfrm>
            <a:off x="447817" y="601200"/>
            <a:ext cx="3682723" cy="5815475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7857" y="933450"/>
            <a:ext cx="3031852" cy="1722419"/>
          </a:xfrm>
        </p:spPr>
        <p:txBody>
          <a:bodyPr anchor="b">
            <a:normAutofit/>
          </a:bodyPr>
          <a:lstStyle>
            <a:lvl1pPr algn="l">
              <a:defRPr sz="24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00928" y="1179829"/>
            <a:ext cx="6650991" cy="4658216"/>
          </a:xfrm>
        </p:spPr>
        <p:txBody>
          <a:bodyPr anchor="ctr">
            <a:normAutofit/>
          </a:bodyPr>
          <a:lstStyle>
            <a:lvl1pPr>
              <a:defRPr sz="2000">
                <a:solidFill>
                  <a:schemeClr val="tx2"/>
                </a:solidFill>
              </a:defRPr>
            </a:lvl1pPr>
            <a:lvl2pPr>
              <a:defRPr sz="1800">
                <a:solidFill>
                  <a:schemeClr val="tx2"/>
                </a:solidFill>
              </a:defRPr>
            </a:lvl2pPr>
            <a:lvl3pPr>
              <a:defRPr sz="1600">
                <a:solidFill>
                  <a:schemeClr val="tx2"/>
                </a:solidFill>
              </a:defRPr>
            </a:lvl3pPr>
            <a:lvl4pPr>
              <a:defRPr sz="1400">
                <a:solidFill>
                  <a:schemeClr val="tx2"/>
                </a:solidFill>
              </a:defRPr>
            </a:lvl4pPr>
            <a:lvl5pPr>
              <a:defRPr sz="1400">
                <a:solidFill>
                  <a:schemeClr val="tx2"/>
                </a:solidFill>
              </a:defRPr>
            </a:lvl5pPr>
            <a:lvl6pPr>
              <a:defRPr sz="1400">
                <a:solidFill>
                  <a:schemeClr val="tx2"/>
                </a:solidFill>
              </a:defRPr>
            </a:lvl6pPr>
            <a:lvl7pPr>
              <a:defRPr sz="1400">
                <a:solidFill>
                  <a:schemeClr val="tx2"/>
                </a:solidFill>
              </a:defRPr>
            </a:lvl7pPr>
            <a:lvl8pPr>
              <a:defRPr sz="1400">
                <a:solidFill>
                  <a:schemeClr val="tx2"/>
                </a:solidFill>
              </a:defRPr>
            </a:lvl8pPr>
            <a:lvl9pPr>
              <a:defRPr sz="1400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7857" y="2836654"/>
            <a:ext cx="3031852" cy="3001392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rgbClr val="FFFFFF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0B919CC2-2A65-446F-B538-9E624903544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05951" y="6456916"/>
            <a:ext cx="2844799" cy="365125"/>
          </a:xfrm>
        </p:spPr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B72412AE-119E-4982-8B24-63365EFCA7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81192" y="6452590"/>
            <a:ext cx="691721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7FC4BB19-6AD1-45CF-9F99-00B109890F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58300" y="6456916"/>
            <a:ext cx="1052510" cy="365125"/>
          </a:xfrm>
        </p:spPr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9890775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4693389"/>
            <a:ext cx="11029616" cy="566738"/>
          </a:xfrm>
        </p:spPr>
        <p:txBody>
          <a:bodyPr anchor="b">
            <a:normAutofit/>
          </a:bodyPr>
          <a:lstStyle>
            <a:lvl1pPr algn="l">
              <a:defRPr sz="2400" b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47817" y="641350"/>
            <a:ext cx="11290859" cy="3651249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1192" y="5260127"/>
            <a:ext cx="11029617" cy="998148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586436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8733011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8058151" y="599725"/>
            <a:ext cx="3687316" cy="5816950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204200" y="863600"/>
            <a:ext cx="3124200" cy="4807326"/>
          </a:xfrm>
        </p:spPr>
        <p:txBody>
          <a:bodyPr vert="eaVert" anchor="ctr"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4923" y="863600"/>
            <a:ext cx="7161625" cy="4807326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6423B97-A5D4-47B9-8861-73B3707A04CF}"/>
              </a:ext>
            </a:extLst>
          </p:cNvPr>
          <p:cNvSpPr/>
          <p:nvPr/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rgbClr val="96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AEC0421-37B4-4481-A10D-69FDF5EC7909}"/>
              </a:ext>
            </a:extLst>
          </p:cNvPr>
          <p:cNvSpPr/>
          <p:nvPr/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F7265B5-9F97-4F1E-99E9-74F7B7E62337}"/>
              </a:ext>
            </a:extLst>
          </p:cNvPr>
          <p:cNvSpPr/>
          <p:nvPr/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5C74A470-3BD3-4F33-80E5-67E6E87FCB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9A3A30BA-DB50-4D7D-BCDE-17D20FB354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76FF9E58-C0B2-436B-A21C-DB45A00D65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0398872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6926BD44-2224-46FF-A4E7-9C9FFE1972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640079"/>
            <a:ext cx="3657600" cy="2100851"/>
          </a:xfrm>
        </p:spPr>
        <p:txBody>
          <a:bodyPr>
            <a:noAutofit/>
          </a:bodyPr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" name="Content Placeholder 5">
            <a:extLst>
              <a:ext uri="{FF2B5EF4-FFF2-40B4-BE49-F238E27FC236}">
                <a16:creationId xmlns:a16="http://schemas.microsoft.com/office/drawing/2014/main" id="{FC87D77D-2EA4-028B-1ACF-E1120CE8F0E0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457201" y="2862470"/>
            <a:ext cx="3657600" cy="3510898"/>
          </a:xfrm>
        </p:spPr>
        <p:txBody>
          <a:bodyPr anchor="t" anchorCtr="0">
            <a:normAutofit/>
          </a:bodyPr>
          <a:lstStyle>
            <a:lvl1pPr marL="0" indent="0">
              <a:buNone/>
              <a:defRPr/>
            </a:lvl1pPr>
          </a:lstStyle>
          <a:p>
            <a:pPr lvl="0"/>
            <a:r>
              <a:rPr lang="en-US" dirty="0"/>
              <a:t>Click to add text 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CCFA45C0-9EBE-13AF-9B5D-9D5F4BF223E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242815" y="640080"/>
            <a:ext cx="7491984" cy="5751576"/>
          </a:xfrm>
          <a:custGeom>
            <a:avLst/>
            <a:gdLst>
              <a:gd name="connsiteX0" fmla="*/ 3800341 w 7491984"/>
              <a:gd name="connsiteY0" fmla="*/ 0 h 5751576"/>
              <a:gd name="connsiteX1" fmla="*/ 7491984 w 7491984"/>
              <a:gd name="connsiteY1" fmla="*/ 0 h 5751576"/>
              <a:gd name="connsiteX2" fmla="*/ 7491984 w 7491984"/>
              <a:gd name="connsiteY2" fmla="*/ 5751576 h 5751576"/>
              <a:gd name="connsiteX3" fmla="*/ 3800341 w 7491984"/>
              <a:gd name="connsiteY3" fmla="*/ 5751576 h 5751576"/>
              <a:gd name="connsiteX4" fmla="*/ 0 w 7491984"/>
              <a:gd name="connsiteY4" fmla="*/ 0 h 5751576"/>
              <a:gd name="connsiteX5" fmla="*/ 3696432 w 7491984"/>
              <a:gd name="connsiteY5" fmla="*/ 0 h 5751576"/>
              <a:gd name="connsiteX6" fmla="*/ 3696432 w 7491984"/>
              <a:gd name="connsiteY6" fmla="*/ 5751576 h 5751576"/>
              <a:gd name="connsiteX7" fmla="*/ 0 w 7491984"/>
              <a:gd name="connsiteY7" fmla="*/ 5751576 h 57515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491984" h="5751576">
                <a:moveTo>
                  <a:pt x="3800341" y="0"/>
                </a:moveTo>
                <a:lnTo>
                  <a:pt x="7491984" y="0"/>
                </a:lnTo>
                <a:lnTo>
                  <a:pt x="7491984" y="5751576"/>
                </a:lnTo>
                <a:lnTo>
                  <a:pt x="3800341" y="5751576"/>
                </a:lnTo>
                <a:close/>
                <a:moveTo>
                  <a:pt x="0" y="0"/>
                </a:moveTo>
                <a:lnTo>
                  <a:pt x="3696432" y="0"/>
                </a:lnTo>
                <a:lnTo>
                  <a:pt x="3696432" y="5751576"/>
                </a:lnTo>
                <a:lnTo>
                  <a:pt x="0" y="5751576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 anchor="t" anchorCtr="0"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Click to add picture</a:t>
            </a:r>
          </a:p>
        </p:txBody>
      </p:sp>
      <p:sp>
        <p:nvSpPr>
          <p:cNvPr id="9" name="Date Placeholder 8">
            <a:extLst>
              <a:ext uri="{FF2B5EF4-FFF2-40B4-BE49-F238E27FC236}">
                <a16:creationId xmlns:a16="http://schemas.microsoft.com/office/drawing/2014/main" id="{D5DDC5FA-EEDB-898F-533E-4094ADA899B9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E79B0359-4B55-D899-E584-A8E6B2ED9123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6B916D02-76FE-EAED-CC51-A50448811F7D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10682289" y="6423914"/>
            <a:ext cx="1052510" cy="365125"/>
          </a:xfrm>
        </p:spPr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341733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ntroduction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F9CC542F-D03C-4537-9B6E-7F653B65152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0" y="2878091"/>
            <a:ext cx="3729789" cy="3440485"/>
          </a:xfrm>
        </p:spPr>
        <p:txBody>
          <a:bodyPr tIns="182880" bIns="182880" anchor="ctr" anchorCtr="0">
            <a:noAutofit/>
          </a:bodyPr>
          <a:lstStyle/>
          <a:p>
            <a:r>
              <a:rPr lang="en-US" dirty="0"/>
              <a:t>Click to add title</a:t>
            </a:r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0F1D2B-CBE7-6279-2158-7A9F3B5D5C61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457200" y="670560"/>
            <a:ext cx="11267440" cy="2139696"/>
          </a:xfrm>
          <a:custGeom>
            <a:avLst/>
            <a:gdLst>
              <a:gd name="connsiteX0" fmla="*/ 3783068 w 11267440"/>
              <a:gd name="connsiteY0" fmla="*/ 0 h 2139696"/>
              <a:gd name="connsiteX1" fmla="*/ 11267440 w 11267440"/>
              <a:gd name="connsiteY1" fmla="*/ 0 h 2139696"/>
              <a:gd name="connsiteX2" fmla="*/ 11267440 w 11267440"/>
              <a:gd name="connsiteY2" fmla="*/ 2139696 h 2139696"/>
              <a:gd name="connsiteX3" fmla="*/ 3783068 w 11267440"/>
              <a:gd name="connsiteY3" fmla="*/ 2139696 h 2139696"/>
              <a:gd name="connsiteX4" fmla="*/ 0 w 11267440"/>
              <a:gd name="connsiteY4" fmla="*/ 0 h 2139696"/>
              <a:gd name="connsiteX5" fmla="*/ 3677799 w 11267440"/>
              <a:gd name="connsiteY5" fmla="*/ 0 h 2139696"/>
              <a:gd name="connsiteX6" fmla="*/ 3677799 w 11267440"/>
              <a:gd name="connsiteY6" fmla="*/ 2139696 h 2139696"/>
              <a:gd name="connsiteX7" fmla="*/ 0 w 11267440"/>
              <a:gd name="connsiteY7" fmla="*/ 2139696 h 21396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267440" h="2139696">
                <a:moveTo>
                  <a:pt x="3783068" y="0"/>
                </a:moveTo>
                <a:lnTo>
                  <a:pt x="11267440" y="0"/>
                </a:lnTo>
                <a:lnTo>
                  <a:pt x="11267440" y="2139696"/>
                </a:lnTo>
                <a:lnTo>
                  <a:pt x="3783068" y="2139696"/>
                </a:lnTo>
                <a:close/>
                <a:moveTo>
                  <a:pt x="0" y="0"/>
                </a:moveTo>
                <a:lnTo>
                  <a:pt x="3677799" y="0"/>
                </a:lnTo>
                <a:lnTo>
                  <a:pt x="3677799" y="2139696"/>
                </a:lnTo>
                <a:lnTo>
                  <a:pt x="0" y="2139696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 anchor="t" anchorCtr="0"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Click to add picture</a:t>
            </a:r>
          </a:p>
        </p:txBody>
      </p:sp>
      <p:sp>
        <p:nvSpPr>
          <p:cNvPr id="7" name="Content Placeholder 5">
            <a:extLst>
              <a:ext uri="{FF2B5EF4-FFF2-40B4-BE49-F238E27FC236}">
                <a16:creationId xmlns:a16="http://schemas.microsoft.com/office/drawing/2014/main" id="{135EE74D-5A60-B83C-5C2D-7B6FEA778FCB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4305827" y="2878091"/>
            <a:ext cx="7418813" cy="3440485"/>
          </a:xfrm>
        </p:spPr>
        <p:txBody>
          <a:bodyPr anchor="ctr" anchorCtr="0">
            <a:normAutofit/>
          </a:bodyPr>
          <a:lstStyle>
            <a:lvl1pPr marL="283464" indent="-283464">
              <a:buFont typeface="Arial" panose="020B0604020202020204" pitchFamily="34" charset="0"/>
              <a:buChar char="•"/>
              <a:defRPr/>
            </a:lvl1pPr>
            <a:lvl2pPr marL="283464" indent="-283464">
              <a:buFont typeface="Arial" panose="020B0604020202020204" pitchFamily="34" charset="0"/>
              <a:buChar char="•"/>
              <a:defRPr/>
            </a:lvl2pPr>
            <a:lvl3pPr marL="283464" indent="-283464">
              <a:buFont typeface="Arial" panose="020B0604020202020204" pitchFamily="34" charset="0"/>
              <a:buChar char="•"/>
              <a:defRPr/>
            </a:lvl3pPr>
            <a:lvl4pPr marL="283464" indent="-283464">
              <a:buFont typeface="Arial" panose="020B0604020202020204" pitchFamily="34" charset="0"/>
              <a:buChar char="•"/>
              <a:defRPr/>
            </a:lvl4pPr>
            <a:lvl5pPr marL="283464" indent="-283464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US" dirty="0"/>
              <a:t>Click to add text 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2BCF1FAD-0BAD-2574-3352-B152DF76C150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Date Placeholder 8">
            <a:extLst>
              <a:ext uri="{FF2B5EF4-FFF2-40B4-BE49-F238E27FC236}">
                <a16:creationId xmlns:a16="http://schemas.microsoft.com/office/drawing/2014/main" id="{EC328E41-645E-D257-FFF3-93344A8E4FA5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DEF9E45A-6561-C074-14CE-B3B63476D221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>
          <a:xfrm>
            <a:off x="10672130" y="6423914"/>
            <a:ext cx="1052510" cy="365125"/>
          </a:xfrm>
        </p:spPr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858364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+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772C41-A024-2F33-1F04-21E003FA729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43000"/>
            <a:ext cx="9144000" cy="2585720"/>
          </a:xfrm>
        </p:spPr>
        <p:txBody>
          <a:bodyPr anchor="b">
            <a:noAutofit/>
          </a:bodyPr>
          <a:lstStyle>
            <a:lvl1pPr algn="ctr"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73BC2DF-9C2A-052C-AD2C-0A8ABAA5037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799840"/>
            <a:ext cx="9144000" cy="2052320"/>
          </a:xfrm>
        </p:spPr>
        <p:txBody>
          <a:bodyPr anchor="t">
            <a:noAutofit/>
          </a:bodyPr>
          <a:lstStyle>
            <a:lvl1pPr marL="0" indent="0" algn="ctr">
              <a:buNone/>
              <a:defRPr sz="1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968537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wo Conten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690880"/>
            <a:ext cx="1126744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ECA520B1-DC84-A47D-1F5E-CCD567EB2D86}"/>
              </a:ext>
            </a:extLst>
          </p:cNvPr>
          <p:cNvSpPr>
            <a:spLocks noGrp="1"/>
          </p:cNvSpPr>
          <p:nvPr>
            <p:ph sz="half" idx="13" hasCustomPrompt="1"/>
          </p:nvPr>
        </p:nvSpPr>
        <p:spPr>
          <a:xfrm>
            <a:off x="457200" y="2187362"/>
            <a:ext cx="3657600" cy="3633047"/>
          </a:xfrm>
        </p:spPr>
        <p:txBody>
          <a:bodyPr anchor="t">
            <a:normAutofit/>
          </a:bodyPr>
          <a:lstStyle>
            <a:lvl1pPr marL="342900" indent="-342900">
              <a:buFont typeface="+mj-lt"/>
              <a:buAutoNum type="arabicPeriod"/>
              <a:defRPr sz="1800"/>
            </a:lvl1pPr>
            <a:lvl2pPr marL="914400" indent="-342900">
              <a:buFont typeface="+mj-lt"/>
              <a:buAutoNum type="alphaLcPeriod"/>
              <a:defRPr sz="1800"/>
            </a:lvl2pPr>
            <a:lvl3pPr marL="1371600" indent="-342900">
              <a:buFont typeface="+mj-lt"/>
              <a:buAutoNum type="arabicPeriod"/>
              <a:defRPr sz="1800"/>
            </a:lvl3pPr>
            <a:lvl4pPr marL="1600200" indent="-342900">
              <a:buFont typeface="+mj-lt"/>
              <a:buAutoNum type="alphaLcParenR"/>
              <a:defRPr sz="1800"/>
            </a:lvl4pPr>
            <a:lvl5pPr marL="2057400" indent="-400050">
              <a:buFont typeface="+mj-lt"/>
              <a:buAutoNum type="romanLcPeriod"/>
              <a:defRPr sz="1800"/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4282437" y="2187361"/>
            <a:ext cx="7442203" cy="3633047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0">
              <a:defRPr sz="1800"/>
            </a:lvl2pPr>
            <a:lvl3pPr marL="548640">
              <a:defRPr sz="1800"/>
            </a:lvl3pPr>
            <a:lvl4pPr marL="822960">
              <a:defRPr sz="1800"/>
            </a:lvl4pPr>
            <a:lvl5pPr marL="1097280">
              <a:defRPr sz="1800"/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57200" y="6423914"/>
            <a:ext cx="704120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558300" y="6423914"/>
            <a:ext cx="1166340" cy="365125"/>
          </a:xfrm>
        </p:spPr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98338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81192" y="705124"/>
            <a:ext cx="11029616" cy="118955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2336002"/>
            <a:ext cx="11029616" cy="365204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05951" y="6423914"/>
            <a:ext cx="28447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20XX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81192" y="6423914"/>
            <a:ext cx="69172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58300" y="6423914"/>
            <a:ext cx="10525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rgbClr val="96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E457D222-120F-E222-DE7E-B44B0BC1863F}"/>
              </a:ext>
            </a:extLst>
          </p:cNvPr>
          <p:cNvGrpSpPr/>
          <p:nvPr userDrawn="1"/>
        </p:nvGrpSpPr>
        <p:grpSpPr>
          <a:xfrm>
            <a:off x="428696" y="482137"/>
            <a:ext cx="11301155" cy="81191"/>
            <a:chOff x="428696" y="482137"/>
            <a:chExt cx="11301155" cy="81191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09DF259B-1168-B954-21F8-A08A3C462F3C}"/>
                </a:ext>
              </a:extLst>
            </p:cNvPr>
            <p:cNvSpPr/>
            <p:nvPr/>
          </p:nvSpPr>
          <p:spPr>
            <a:xfrm flipV="1">
              <a:off x="428696" y="482137"/>
              <a:ext cx="3703321" cy="81191"/>
            </a:xfrm>
            <a:prstGeom prst="rect">
              <a:avLst/>
            </a:prstGeom>
            <a:solidFill>
              <a:schemeClr val="accent3"/>
            </a:solidFill>
            <a:ln w="539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FB5A595C-AA3A-9D82-01BB-7810CE5F7A5E}"/>
                </a:ext>
              </a:extLst>
            </p:cNvPr>
            <p:cNvSpPr/>
            <p:nvPr/>
          </p:nvSpPr>
          <p:spPr>
            <a:xfrm flipV="1">
              <a:off x="4235926" y="482137"/>
              <a:ext cx="3703321" cy="81191"/>
            </a:xfrm>
            <a:prstGeom prst="rect">
              <a:avLst/>
            </a:prstGeom>
            <a:solidFill>
              <a:schemeClr val="accent1"/>
            </a:solidFill>
            <a:ln w="539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1178CB63-8F78-566B-8120-9DC73FB7B23B}"/>
                </a:ext>
              </a:extLst>
            </p:cNvPr>
            <p:cNvSpPr/>
            <p:nvPr/>
          </p:nvSpPr>
          <p:spPr>
            <a:xfrm flipV="1">
              <a:off x="8026530" y="482137"/>
              <a:ext cx="3703321" cy="81191"/>
            </a:xfrm>
            <a:prstGeom prst="rect">
              <a:avLst/>
            </a:prstGeom>
            <a:solidFill>
              <a:schemeClr val="accent4"/>
            </a:solidFill>
            <a:ln w="539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109105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0" r:id="rId1"/>
    <p:sldLayoutId id="2147483801" r:id="rId2"/>
    <p:sldLayoutId id="2147483802" r:id="rId3"/>
    <p:sldLayoutId id="2147483803" r:id="rId4"/>
    <p:sldLayoutId id="2147483804" r:id="rId5"/>
    <p:sldLayoutId id="2147483805" r:id="rId6"/>
    <p:sldLayoutId id="2147483806" r:id="rId7"/>
    <p:sldLayoutId id="2147483807" r:id="rId8"/>
    <p:sldLayoutId id="2147483808" r:id="rId9"/>
    <p:sldLayoutId id="2147483809" r:id="rId10"/>
    <p:sldLayoutId id="2147483810" r:id="rId11"/>
    <p:sldLayoutId id="2147483812" r:id="rId12"/>
    <p:sldLayoutId id="2147483815" r:id="rId13"/>
    <p:sldLayoutId id="2147483816" r:id="rId14"/>
    <p:sldLayoutId id="2147483817" r:id="rId15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2800" b="0" kern="1200" cap="all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06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30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90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24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60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9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2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5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welsmn.org/#resources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7" name="Rectangle 1046">
            <a:extLst>
              <a:ext uri="{FF2B5EF4-FFF2-40B4-BE49-F238E27FC236}">
                <a16:creationId xmlns:a16="http://schemas.microsoft.com/office/drawing/2014/main" id="{DD651B61-325E-4E73-8445-38B0DE8AAA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48" name="Rectangle 1047">
            <a:extLst>
              <a:ext uri="{FF2B5EF4-FFF2-40B4-BE49-F238E27FC236}">
                <a16:creationId xmlns:a16="http://schemas.microsoft.com/office/drawing/2014/main" id="{B42E5253-D3AC-4AC2-B766-8B34F13C2F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rgbClr val="96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49" name="Rectangle 1048">
            <a:extLst>
              <a:ext uri="{FF2B5EF4-FFF2-40B4-BE49-F238E27FC236}">
                <a16:creationId xmlns:a16="http://schemas.microsoft.com/office/drawing/2014/main" id="{10AE8D57-436A-4073-9A75-15BB5949F8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50" name="Rectangle 1049">
            <a:extLst>
              <a:ext uri="{FF2B5EF4-FFF2-40B4-BE49-F238E27FC236}">
                <a16:creationId xmlns:a16="http://schemas.microsoft.com/office/drawing/2014/main" id="{3CED7894-4F62-4A6C-8DB5-DB5BE08E9C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3" name="Title 12">
            <a:extLst>
              <a:ext uri="{FF2B5EF4-FFF2-40B4-BE49-F238E27FC236}">
                <a16:creationId xmlns:a16="http://schemas.microsoft.com/office/drawing/2014/main" id="{FB23E1E4-7CB2-923B-9D41-672CB85E05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906" y="702156"/>
            <a:ext cx="3568661" cy="109471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Presentation</a:t>
            </a:r>
            <a:br>
              <a:rPr lang="en-US" dirty="0"/>
            </a:br>
            <a:r>
              <a:rPr lang="en-US" dirty="0"/>
              <a:t>Outline	</a:t>
            </a:r>
          </a:p>
        </p:txBody>
      </p:sp>
      <p:sp>
        <p:nvSpPr>
          <p:cNvPr id="1051" name="Rectangle 1050">
            <a:extLst>
              <a:ext uri="{FF2B5EF4-FFF2-40B4-BE49-F238E27FC236}">
                <a16:creationId xmlns:a16="http://schemas.microsoft.com/office/drawing/2014/main" id="{E536F3B4-50F6-4C52-8F76-4EB1214719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8620" y="457200"/>
            <a:ext cx="3511233" cy="91439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1A667A9A-3428-68BE-D555-0DE1859FDF8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09906" y="1702675"/>
            <a:ext cx="4178668" cy="4614041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166688" indent="-166688">
              <a:buFont typeface="Wingdings 2" panose="05020102010507070707" pitchFamily="18" charset="2"/>
              <a:buChar char=""/>
            </a:pPr>
            <a:r>
              <a:rPr lang="en-US" sz="2400" dirty="0"/>
              <a:t>Purpose of Constitution &amp; Bylaws</a:t>
            </a:r>
          </a:p>
          <a:p>
            <a:pPr marL="168275" indent="-168275">
              <a:buFont typeface="Wingdings 2" panose="05020102010507070707" pitchFamily="18" charset="2"/>
              <a:buChar char=""/>
            </a:pPr>
            <a:r>
              <a:rPr lang="en-US" sz="2400" dirty="0"/>
              <a:t>Rationale for Governance Update</a:t>
            </a:r>
          </a:p>
          <a:p>
            <a:pPr>
              <a:buFont typeface="Wingdings 2" panose="05020102010507070707" pitchFamily="18" charset="2"/>
              <a:buChar char=""/>
            </a:pPr>
            <a:r>
              <a:rPr lang="en-US" sz="2400" dirty="0"/>
              <a:t>Governance Options</a:t>
            </a:r>
          </a:p>
          <a:p>
            <a:pPr marL="176213" indent="-176213">
              <a:buFont typeface="Wingdings 2" panose="05020102010507070707" pitchFamily="18" charset="2"/>
              <a:buChar char=""/>
            </a:pPr>
            <a:r>
              <a:rPr lang="en-US" sz="2400" dirty="0"/>
              <a:t>Small Congregation Consensus Example A</a:t>
            </a:r>
          </a:p>
          <a:p>
            <a:pPr>
              <a:buFont typeface="Wingdings 2" panose="05020102010507070707" pitchFamily="18" charset="2"/>
              <a:buChar char=""/>
            </a:pPr>
            <a:r>
              <a:rPr lang="en-US" sz="2400" dirty="0"/>
              <a:t>Large Congregation Example B</a:t>
            </a:r>
          </a:p>
          <a:p>
            <a:pPr>
              <a:buFont typeface="Wingdings 2" panose="05020102010507070707" pitchFamily="18" charset="2"/>
              <a:buChar char=""/>
            </a:pPr>
            <a:r>
              <a:rPr lang="en-US" sz="2400" dirty="0"/>
              <a:t>Submission Process</a:t>
            </a:r>
          </a:p>
        </p:txBody>
      </p:sp>
      <p:pic>
        <p:nvPicPr>
          <p:cNvPr id="1026" name="Picture 2" descr="Image result for constituion and bylaws image">
            <a:extLst>
              <a:ext uri="{FF2B5EF4-FFF2-40B4-BE49-F238E27FC236}">
                <a16:creationId xmlns:a16="http://schemas.microsoft.com/office/drawing/2014/main" id="{CC0132B7-53E4-6690-000E-ED5B771CCB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788574" y="702156"/>
            <a:ext cx="6466715" cy="52731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011259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E618A4-5020-A570-BAAC-71C22849B3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Purpose of Constitution &amp; Bylaws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C9475E86-FFB0-87BC-084C-C728916152B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3914078" y="3557239"/>
            <a:ext cx="7810563" cy="2761337"/>
          </a:xfrm>
        </p:spPr>
        <p:txBody>
          <a:bodyPr>
            <a:normAutofit fontScale="92500" lnSpcReduction="10000"/>
          </a:bodyPr>
          <a:lstStyle/>
          <a:p>
            <a:r>
              <a:rPr lang="en-US" sz="2400" b="1" dirty="0"/>
              <a:t>Required by Government Corporate Laws	(Romans 13:1)</a:t>
            </a:r>
          </a:p>
          <a:p>
            <a:r>
              <a:rPr lang="en-US" sz="2400" b="1" dirty="0"/>
              <a:t>Good order supports good ministry stewardship – Framework for responsibility &amp; accountability 				(2 Tim. 2:2)</a:t>
            </a:r>
          </a:p>
          <a:p>
            <a:r>
              <a:rPr lang="en-US" sz="2400" b="1" dirty="0"/>
              <a:t>Good order fosters unity and peace (1 Cor. 14:33)</a:t>
            </a:r>
          </a:p>
          <a:p>
            <a:r>
              <a:rPr lang="en-US" sz="2400" b="1" dirty="0"/>
              <a:t>Provides a path forward when conflict arises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32C92E3-C6DE-EA5D-A563-8C6D1FD58A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4898" y="401449"/>
            <a:ext cx="11289742" cy="3027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58200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5064A6-C38D-642B-9E15-A548E84E2E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368278-07F3-5D6B-64EB-18E4B61778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Update your church polity?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C2DBF2EC-9623-42BA-F74E-E4A3134F591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305827" y="3624146"/>
            <a:ext cx="7418813" cy="3027552"/>
          </a:xfrm>
        </p:spPr>
        <p:txBody>
          <a:bodyPr>
            <a:normAutofit lnSpcReduction="10000"/>
          </a:bodyPr>
          <a:lstStyle/>
          <a:p>
            <a:r>
              <a:rPr lang="en-US" sz="2400" b="1" dirty="0"/>
              <a:t>NOT change for the sake of change</a:t>
            </a:r>
          </a:p>
          <a:p>
            <a:r>
              <a:rPr lang="en-US" sz="2400" b="1" dirty="0"/>
              <a:t>Unable to fill current leadership positions</a:t>
            </a:r>
          </a:p>
          <a:p>
            <a:r>
              <a:rPr lang="en-US" sz="2400" b="1" dirty="0"/>
              <a:t>Current structure is cumbersome, inflexible, or creates too many bottlenecks/silos</a:t>
            </a:r>
          </a:p>
          <a:p>
            <a:r>
              <a:rPr lang="en-US" sz="2400" b="1" dirty="0"/>
              <a:t>To better engage and utilize women’s gifts in the church while also adhering to the biblical headship principle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4BAC0E6-52A0-D6CB-1615-257B1FDE0B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4898" y="401449"/>
            <a:ext cx="11289742" cy="3027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98335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77522C-2B63-E7AD-52AC-09D0D65212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357F3A-4BA0-25AB-6E48-815F08EEE4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Terminology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64034CFE-5ED3-9B60-4853-E76C00D1C92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305827" y="3624146"/>
            <a:ext cx="7418813" cy="3027552"/>
          </a:xfrm>
        </p:spPr>
        <p:txBody>
          <a:bodyPr>
            <a:normAutofit/>
          </a:bodyPr>
          <a:lstStyle/>
          <a:p>
            <a:r>
              <a:rPr lang="en-US" sz="2400" b="1" dirty="0"/>
              <a:t>Model vs Example</a:t>
            </a:r>
          </a:p>
          <a:p>
            <a:pPr marL="0" lvl="2" indent="0">
              <a:buNone/>
            </a:pPr>
            <a:r>
              <a:rPr lang="en-US" sz="2000" b="1" dirty="0"/>
              <a:t>	Model implies a rigid format</a:t>
            </a:r>
          </a:p>
          <a:p>
            <a:pPr marL="0" lvl="2" indent="0">
              <a:buNone/>
            </a:pPr>
            <a:r>
              <a:rPr lang="en-US" sz="2000" b="1" dirty="0"/>
              <a:t>	Example implies a flexible format</a:t>
            </a:r>
          </a:p>
          <a:p>
            <a:pPr lvl="2"/>
            <a:r>
              <a:rPr lang="en-US" sz="2400" b="1" dirty="0"/>
              <a:t>Oversight vs Management</a:t>
            </a:r>
          </a:p>
          <a:p>
            <a:pPr marL="461963" lvl="5" indent="0">
              <a:buNone/>
            </a:pPr>
            <a:r>
              <a:rPr lang="en-US" sz="1800" b="1" dirty="0"/>
              <a:t>Oversight includes the exercise of binding authority</a:t>
            </a:r>
          </a:p>
          <a:p>
            <a:pPr marL="461963" lvl="5" indent="0">
              <a:buNone/>
            </a:pPr>
            <a:r>
              <a:rPr lang="en-US" sz="1800" b="1" dirty="0"/>
              <a:t>Management indicates task and service focus (excludes exercise of binding authority)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5E4C9EE-221D-989C-AECB-A541CE038C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4898" y="401449"/>
            <a:ext cx="11289742" cy="3027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2832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F2AAAC-19BD-B697-7770-06D3A14B18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61F088-B1AF-1116-240B-2938F04A3E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972926"/>
            <a:ext cx="3729789" cy="3440485"/>
          </a:xfrm>
          <a:solidFill>
            <a:schemeClr val="accent1"/>
          </a:solidFill>
        </p:spPr>
        <p:txBody>
          <a:bodyPr/>
          <a:lstStyle/>
          <a:p>
            <a:pPr algn="ctr"/>
            <a:r>
              <a:rPr lang="en-US" sz="3200" b="1" dirty="0">
                <a:solidFill>
                  <a:schemeClr val="bg1"/>
                </a:solidFill>
              </a:rPr>
              <a:t>Example a</a:t>
            </a:r>
            <a:br>
              <a:rPr lang="en-US" sz="3200" b="1" dirty="0">
                <a:solidFill>
                  <a:schemeClr val="bg1"/>
                </a:solidFill>
              </a:rPr>
            </a:br>
            <a:br>
              <a:rPr lang="en-US" sz="3200" b="1" dirty="0">
                <a:solidFill>
                  <a:schemeClr val="bg1"/>
                </a:solidFill>
              </a:rPr>
            </a:br>
            <a:r>
              <a:rPr lang="en-US" sz="2400" b="1" dirty="0">
                <a:solidFill>
                  <a:schemeClr val="bg1"/>
                </a:solidFill>
              </a:rPr>
              <a:t>small congregation Consensus Structure</a:t>
            </a:r>
            <a:endParaRPr lang="en-US" sz="3200" b="1" dirty="0">
              <a:solidFill>
                <a:schemeClr val="bg1"/>
              </a:solidFill>
            </a:endParaRP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E39C4FE2-2B49-D9FF-7AB2-87A189F4844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305827" y="672662"/>
            <a:ext cx="7418813" cy="6122275"/>
          </a:xfrm>
        </p:spPr>
        <p:txBody>
          <a:bodyPr>
            <a:noAutofit/>
          </a:bodyPr>
          <a:lstStyle/>
          <a:p>
            <a:r>
              <a:rPr lang="en-US" sz="2400" b="1" kern="100" dirty="0"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Retains voters assembly which is the calling body</a:t>
            </a:r>
          </a:p>
          <a:p>
            <a:r>
              <a:rPr lang="en-US" sz="2400" b="1" kern="100" dirty="0"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Requires presentation of an annual ministry plan</a:t>
            </a:r>
          </a:p>
          <a:p>
            <a:r>
              <a:rPr lang="en-US" sz="2400" b="1" kern="100" dirty="0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Encourages </a:t>
            </a:r>
            <a:r>
              <a:rPr lang="en-US" sz="2400" b="1" kern="100" dirty="0"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a c</a:t>
            </a:r>
            <a:r>
              <a:rPr lang="en-US" sz="2400" b="1" kern="100" dirty="0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onsensus building process</a:t>
            </a:r>
          </a:p>
          <a:p>
            <a:pPr marL="623888" lvl="1" indent="-282575"/>
            <a:r>
              <a:rPr lang="en-US" sz="2200" b="1" kern="100" dirty="0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Facilitator guides open forum discussion</a:t>
            </a:r>
          </a:p>
          <a:p>
            <a:pPr marL="623888" lvl="1" indent="-282575"/>
            <a:r>
              <a:rPr lang="en-US" sz="2200" b="1" kern="100" dirty="0"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E</a:t>
            </a:r>
            <a:r>
              <a:rPr lang="en-US" sz="2200" b="1" kern="100" dirty="0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veryone’s views are heard</a:t>
            </a:r>
            <a:endParaRPr lang="en-US" sz="2200" b="1" kern="100" dirty="0">
              <a:latin typeface="+mj-lt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623888" lvl="1" indent="-282575"/>
            <a:r>
              <a:rPr lang="en-US" sz="2200" b="1" kern="100" dirty="0"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A</a:t>
            </a:r>
            <a:r>
              <a:rPr lang="en-US" sz="2200" b="1" kern="100" dirty="0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llows time for questions or clarification</a:t>
            </a:r>
            <a:endParaRPr lang="en-US" sz="2200" b="1" kern="100" dirty="0">
              <a:latin typeface="+mj-lt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623888" lvl="1" indent="-282575"/>
            <a:r>
              <a:rPr lang="en-US" sz="2200" b="1" kern="100" dirty="0"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C</a:t>
            </a:r>
            <a:r>
              <a:rPr lang="en-US" sz="2200" b="1" kern="100" dirty="0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reates broad buy-in on a major course of action (unity)</a:t>
            </a:r>
          </a:p>
          <a:p>
            <a:pPr marL="623888" lvl="1" indent="-282575"/>
            <a:r>
              <a:rPr lang="en-US" sz="2200" b="1" kern="100" dirty="0"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Fosters volunteerism</a:t>
            </a:r>
            <a:endParaRPr lang="en-US" sz="2200" b="1" kern="100" dirty="0">
              <a:effectLst/>
              <a:latin typeface="+mj-lt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r>
              <a:rPr lang="en-US" sz="2400" b="1" kern="100" dirty="0">
                <a:latin typeface="+mj-lt"/>
                <a:cs typeface="Times New Roman" panose="02020603050405020304" pitchFamily="18" charset="0"/>
              </a:rPr>
              <a:t>Generally consists</a:t>
            </a:r>
            <a:r>
              <a:rPr lang="en-US" sz="2400" b="1" kern="100" dirty="0"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 of </a:t>
            </a:r>
            <a:r>
              <a:rPr lang="en-US" sz="2400" b="1" kern="100" dirty="0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one oversight group to exercise headship – the Council of Ministry.</a:t>
            </a:r>
          </a:p>
          <a:p>
            <a:r>
              <a:rPr lang="en-US" sz="2400" b="1" kern="100" dirty="0"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Utilizes ministry action teams accountable to the Council of Ministry</a:t>
            </a:r>
            <a:endParaRPr lang="en-US" sz="2400" b="1" kern="100" dirty="0">
              <a:effectLst/>
              <a:latin typeface="+mj-lt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1914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9464C7-0236-6954-E5FA-D87EF935C3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C19C4868-FC7D-88AC-0A66-D18AF97B7E6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305827" y="840828"/>
            <a:ext cx="7418813" cy="5707117"/>
          </a:xfrm>
        </p:spPr>
        <p:txBody>
          <a:bodyPr>
            <a:noAutofit/>
          </a:bodyPr>
          <a:lstStyle/>
          <a:p>
            <a:pPr marL="282575" indent="-282575">
              <a:lnSpc>
                <a:spcPct val="115000"/>
              </a:lnSpc>
            </a:pPr>
            <a:r>
              <a:rPr lang="en-US" sz="2800" kern="100" dirty="0"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Must consist of: a) President, b) Vice-president; c) Secretary d) All Board Chairmen</a:t>
            </a:r>
            <a:endParaRPr lang="en-US" sz="2800" kern="100" dirty="0">
              <a:effectLst/>
              <a:latin typeface="+mj-lt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282575" marR="0" indent="-282575">
              <a:lnSpc>
                <a:spcPct val="115000"/>
              </a:lnSpc>
              <a:spcAft>
                <a:spcPts val="600"/>
              </a:spcAft>
            </a:pPr>
            <a:r>
              <a:rPr lang="en-US" sz="2800" kern="100" dirty="0"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Elected by the voters assembly at annual meeting</a:t>
            </a:r>
          </a:p>
          <a:p>
            <a:pPr marL="282575" marR="0" indent="-282575">
              <a:lnSpc>
                <a:spcPct val="115000"/>
              </a:lnSpc>
              <a:spcAft>
                <a:spcPts val="600"/>
              </a:spcAft>
            </a:pPr>
            <a:r>
              <a:rPr lang="en-US" sz="2800" kern="100" dirty="0"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Has oversight of all congregational ministry &amp; operations.</a:t>
            </a:r>
          </a:p>
          <a:p>
            <a:pPr marL="282575" marR="0" indent="-282575">
              <a:lnSpc>
                <a:spcPct val="115000"/>
              </a:lnSpc>
              <a:spcAft>
                <a:spcPts val="600"/>
              </a:spcAft>
            </a:pPr>
            <a:r>
              <a:rPr lang="en-US" sz="2800" kern="100" dirty="0"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M</a:t>
            </a:r>
            <a:r>
              <a:rPr lang="en-US" sz="2800" kern="100" dirty="0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ay choose to appoint Ministry Action Teams (management groups) to plan and carry out ministry programs and activities.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AF1D5ACA-87C1-7C31-276C-9E23808F55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972926"/>
            <a:ext cx="3729789" cy="3440485"/>
          </a:xfrm>
          <a:solidFill>
            <a:schemeClr val="accent1"/>
          </a:solidFill>
        </p:spPr>
        <p:txBody>
          <a:bodyPr/>
          <a:lstStyle/>
          <a:p>
            <a:pPr algn="ctr"/>
            <a:r>
              <a:rPr lang="en-US" sz="4000" b="1" dirty="0">
                <a:solidFill>
                  <a:schemeClr val="bg1"/>
                </a:solidFill>
              </a:rPr>
              <a:t>Council of Ministry</a:t>
            </a:r>
            <a:endParaRPr lang="en-US" sz="4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45387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A17CB7-76FB-B84A-B3F8-A7776CE859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798FA46C-8A43-FC12-C910-C7C5339F67D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305827" y="1019503"/>
            <a:ext cx="7418813" cy="5299073"/>
          </a:xfrm>
        </p:spPr>
        <p:txBody>
          <a:bodyPr>
            <a:noAutofit/>
          </a:bodyPr>
          <a:lstStyle/>
          <a:p>
            <a:pPr marL="282575" indent="-282575">
              <a:lnSpc>
                <a:spcPct val="115000"/>
              </a:lnSpc>
            </a:pPr>
            <a:r>
              <a:rPr lang="en-US" sz="2800" kern="100" dirty="0"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Appointed by the Council of Ministry.</a:t>
            </a:r>
          </a:p>
          <a:p>
            <a:pPr marL="282575" indent="-282575">
              <a:lnSpc>
                <a:spcPct val="115000"/>
              </a:lnSpc>
            </a:pPr>
            <a:r>
              <a:rPr lang="en-US" sz="2800" kern="100" dirty="0"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Candidates = all communicant members. </a:t>
            </a:r>
          </a:p>
          <a:p>
            <a:pPr marL="282575" marR="0" indent="-282575">
              <a:lnSpc>
                <a:spcPct val="115000"/>
              </a:lnSpc>
              <a:spcAft>
                <a:spcPts val="600"/>
              </a:spcAft>
            </a:pPr>
            <a:r>
              <a:rPr lang="en-US" sz="2800" kern="100" dirty="0"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Have clearly defined duties and responsibilities.</a:t>
            </a:r>
          </a:p>
          <a:p>
            <a:pPr marL="282575" marR="0" indent="-282575">
              <a:lnSpc>
                <a:spcPct val="115000"/>
              </a:lnSpc>
              <a:spcAft>
                <a:spcPts val="600"/>
              </a:spcAft>
            </a:pPr>
            <a:r>
              <a:rPr lang="en-US" sz="2800" kern="100" dirty="0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Serve the congregation’s members and support the mission in vital ways, under the headship of the Council of Ministry. </a:t>
            </a:r>
          </a:p>
          <a:p>
            <a:pPr marL="341313" marR="0" indent="-282575">
              <a:lnSpc>
                <a:spcPct val="115000"/>
              </a:lnSpc>
              <a:spcAft>
                <a:spcPts val="600"/>
              </a:spcAft>
            </a:pPr>
            <a:r>
              <a:rPr lang="en-US" sz="2800" kern="100" dirty="0"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May be chaired by a Council of Ministry member, called worker, or other designee.</a:t>
            </a:r>
            <a:endParaRPr lang="en-US" sz="2800" kern="100" dirty="0">
              <a:effectLst/>
              <a:latin typeface="+mj-lt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97330723-EC8F-ED93-B475-E1E17E1831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972926"/>
            <a:ext cx="3729789" cy="3440485"/>
          </a:xfrm>
          <a:solidFill>
            <a:schemeClr val="accent1"/>
          </a:solidFill>
        </p:spPr>
        <p:txBody>
          <a:bodyPr/>
          <a:lstStyle/>
          <a:p>
            <a:pPr algn="ctr"/>
            <a:r>
              <a:rPr lang="en-US" sz="4000" b="1" dirty="0">
                <a:solidFill>
                  <a:schemeClr val="bg1"/>
                </a:solidFill>
              </a:rPr>
              <a:t>Ministry Action Teams</a:t>
            </a:r>
            <a:endParaRPr lang="en-US" sz="4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80457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A195F96E-D667-54AB-BAE5-0C9BFBFEB461}"/>
              </a:ext>
            </a:extLst>
          </p:cNvPr>
          <p:cNvCxnSpPr>
            <a:cxnSpLocks/>
          </p:cNvCxnSpPr>
          <p:nvPr/>
        </p:nvCxnSpPr>
        <p:spPr>
          <a:xfrm>
            <a:off x="8216047" y="3492146"/>
            <a:ext cx="714548" cy="13136"/>
          </a:xfrm>
          <a:prstGeom prst="straightConnector1">
            <a:avLst/>
          </a:prstGeom>
          <a:ln w="88900"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8499D459-F417-5BFE-D761-78146FC135DD}"/>
              </a:ext>
            </a:extLst>
          </p:cNvPr>
          <p:cNvCxnSpPr>
            <a:cxnSpLocks/>
          </p:cNvCxnSpPr>
          <p:nvPr/>
        </p:nvCxnSpPr>
        <p:spPr>
          <a:xfrm>
            <a:off x="3048287" y="3496768"/>
            <a:ext cx="714548" cy="13136"/>
          </a:xfrm>
          <a:prstGeom prst="straightConnector1">
            <a:avLst/>
          </a:prstGeom>
          <a:ln w="88900"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57E661DC-41BB-2560-F124-1F1B23FB62E0}"/>
              </a:ext>
            </a:extLst>
          </p:cNvPr>
          <p:cNvCxnSpPr>
            <a:cxnSpLocks/>
            <a:stCxn id="6" idx="2"/>
          </p:cNvCxnSpPr>
          <p:nvPr/>
        </p:nvCxnSpPr>
        <p:spPr>
          <a:xfrm flipH="1">
            <a:off x="5985627" y="3741688"/>
            <a:ext cx="10525" cy="688429"/>
          </a:xfrm>
          <a:prstGeom prst="straightConnector1">
            <a:avLst/>
          </a:prstGeom>
          <a:ln w="88900"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CC63A956-A8D2-57C5-9D47-C1A10AC02B92}"/>
              </a:ext>
            </a:extLst>
          </p:cNvPr>
          <p:cNvCxnSpPr>
            <a:cxnSpLocks/>
          </p:cNvCxnSpPr>
          <p:nvPr/>
        </p:nvCxnSpPr>
        <p:spPr>
          <a:xfrm>
            <a:off x="5975132" y="2354320"/>
            <a:ext cx="0" cy="864476"/>
          </a:xfrm>
          <a:prstGeom prst="straightConnector1">
            <a:avLst/>
          </a:prstGeom>
          <a:ln w="88900"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57070014-F558-5584-3AD8-6C21E3B3AF4F}"/>
              </a:ext>
            </a:extLst>
          </p:cNvPr>
          <p:cNvCxnSpPr/>
          <p:nvPr/>
        </p:nvCxnSpPr>
        <p:spPr>
          <a:xfrm>
            <a:off x="10673226" y="4482667"/>
            <a:ext cx="0" cy="819807"/>
          </a:xfrm>
          <a:prstGeom prst="straightConnector1">
            <a:avLst/>
          </a:prstGeom>
          <a:ln w="88900"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itle 1">
            <a:extLst>
              <a:ext uri="{FF2B5EF4-FFF2-40B4-BE49-F238E27FC236}">
                <a16:creationId xmlns:a16="http://schemas.microsoft.com/office/drawing/2014/main" id="{C903843E-1FAB-AFBB-BDC9-440FCC8CFB1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932796"/>
            <a:ext cx="9144000" cy="980090"/>
          </a:xfrm>
          <a:noFill/>
        </p:spPr>
        <p:txBody>
          <a:bodyPr anchor="t" anchorCtr="0"/>
          <a:lstStyle/>
          <a:p>
            <a:r>
              <a:rPr lang="en-US" dirty="0"/>
              <a:t>Example A Organization Chart</a:t>
            </a:r>
          </a:p>
        </p:txBody>
      </p:sp>
      <p:sp>
        <p:nvSpPr>
          <p:cNvPr id="4" name="Flowchart: Alternate Process 3">
            <a:extLst>
              <a:ext uri="{FF2B5EF4-FFF2-40B4-BE49-F238E27FC236}">
                <a16:creationId xmlns:a16="http://schemas.microsoft.com/office/drawing/2014/main" id="{F3F335CD-259A-3F68-3414-8AD5DD3ECD07}"/>
              </a:ext>
            </a:extLst>
          </p:cNvPr>
          <p:cNvSpPr/>
          <p:nvPr/>
        </p:nvSpPr>
        <p:spPr>
          <a:xfrm>
            <a:off x="3668110" y="1818293"/>
            <a:ext cx="4656083" cy="536027"/>
          </a:xfrm>
          <a:prstGeom prst="flowChartAlternateProcess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/>
              <a:t>Voters Assembly</a:t>
            </a:r>
            <a:endParaRPr lang="en-US" b="1" dirty="0"/>
          </a:p>
        </p:txBody>
      </p:sp>
      <p:sp>
        <p:nvSpPr>
          <p:cNvPr id="6" name="Flowchart: Alternate Process 5">
            <a:extLst>
              <a:ext uri="{FF2B5EF4-FFF2-40B4-BE49-F238E27FC236}">
                <a16:creationId xmlns:a16="http://schemas.microsoft.com/office/drawing/2014/main" id="{DE354064-BCE7-4207-8B29-401E8980D255}"/>
              </a:ext>
            </a:extLst>
          </p:cNvPr>
          <p:cNvSpPr/>
          <p:nvPr/>
        </p:nvSpPr>
        <p:spPr>
          <a:xfrm>
            <a:off x="3668110" y="3205661"/>
            <a:ext cx="4656083" cy="536027"/>
          </a:xfrm>
          <a:prstGeom prst="flowChartAlternateProcess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/>
              <a:t>Council of Ministry</a:t>
            </a:r>
            <a:endParaRPr lang="en-US" b="1" dirty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EC4BEBD6-AD7B-3E41-451C-86448D7EB07D}"/>
              </a:ext>
            </a:extLst>
          </p:cNvPr>
          <p:cNvCxnSpPr/>
          <p:nvPr/>
        </p:nvCxnSpPr>
        <p:spPr>
          <a:xfrm>
            <a:off x="1524000" y="4477410"/>
            <a:ext cx="9144000" cy="0"/>
          </a:xfrm>
          <a:prstGeom prst="line">
            <a:avLst/>
          </a:prstGeom>
          <a:ln w="889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78E0FFB4-EB85-AFEE-AA4A-A800EE2D4C7D}"/>
              </a:ext>
            </a:extLst>
          </p:cNvPr>
          <p:cNvCxnSpPr/>
          <p:nvPr/>
        </p:nvCxnSpPr>
        <p:spPr>
          <a:xfrm>
            <a:off x="1524000" y="4477410"/>
            <a:ext cx="0" cy="819807"/>
          </a:xfrm>
          <a:prstGeom prst="straightConnector1">
            <a:avLst/>
          </a:prstGeom>
          <a:ln w="88900"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Flowchart: Alternate Process 12">
            <a:extLst>
              <a:ext uri="{FF2B5EF4-FFF2-40B4-BE49-F238E27FC236}">
                <a16:creationId xmlns:a16="http://schemas.microsoft.com/office/drawing/2014/main" id="{F303D7F2-F238-56D5-3215-5BB807436067}"/>
              </a:ext>
            </a:extLst>
          </p:cNvPr>
          <p:cNvSpPr/>
          <p:nvPr/>
        </p:nvSpPr>
        <p:spPr>
          <a:xfrm>
            <a:off x="162911" y="5297217"/>
            <a:ext cx="2885090" cy="536027"/>
          </a:xfrm>
          <a:prstGeom prst="flowChartAlternateProcess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Worship Action Team</a:t>
            </a: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5FE9C794-0257-9578-90DF-788D6C3BC513}"/>
              </a:ext>
            </a:extLst>
          </p:cNvPr>
          <p:cNvCxnSpPr/>
          <p:nvPr/>
        </p:nvCxnSpPr>
        <p:spPr>
          <a:xfrm>
            <a:off x="4619287" y="4482668"/>
            <a:ext cx="0" cy="819807"/>
          </a:xfrm>
          <a:prstGeom prst="straightConnector1">
            <a:avLst/>
          </a:prstGeom>
          <a:ln w="88900"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Flowchart: Alternate Process 14">
            <a:extLst>
              <a:ext uri="{FF2B5EF4-FFF2-40B4-BE49-F238E27FC236}">
                <a16:creationId xmlns:a16="http://schemas.microsoft.com/office/drawing/2014/main" id="{68107CE6-8BF0-0488-BF59-8C174F34A17C}"/>
              </a:ext>
            </a:extLst>
          </p:cNvPr>
          <p:cNvSpPr/>
          <p:nvPr/>
        </p:nvSpPr>
        <p:spPr>
          <a:xfrm>
            <a:off x="3163606" y="5291967"/>
            <a:ext cx="2885090" cy="536027"/>
          </a:xfrm>
          <a:prstGeom prst="flowChartAlternateProcess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Discipleship Action Team</a:t>
            </a: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E7937714-8071-6D5A-00C1-539A5C02284E}"/>
              </a:ext>
            </a:extLst>
          </p:cNvPr>
          <p:cNvCxnSpPr/>
          <p:nvPr/>
        </p:nvCxnSpPr>
        <p:spPr>
          <a:xfrm>
            <a:off x="7546411" y="4477413"/>
            <a:ext cx="0" cy="819807"/>
          </a:xfrm>
          <a:prstGeom prst="straightConnector1">
            <a:avLst/>
          </a:prstGeom>
          <a:ln w="88900"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Flowchart: Alternate Process 16">
            <a:extLst>
              <a:ext uri="{FF2B5EF4-FFF2-40B4-BE49-F238E27FC236}">
                <a16:creationId xmlns:a16="http://schemas.microsoft.com/office/drawing/2014/main" id="{37348B1F-1BCB-8E69-1738-204E1D70B812}"/>
              </a:ext>
            </a:extLst>
          </p:cNvPr>
          <p:cNvSpPr/>
          <p:nvPr/>
        </p:nvSpPr>
        <p:spPr>
          <a:xfrm>
            <a:off x="6164304" y="5286712"/>
            <a:ext cx="2885090" cy="536027"/>
          </a:xfrm>
          <a:prstGeom prst="flowChartAlternateProcess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Property Action Team</a:t>
            </a:r>
          </a:p>
        </p:txBody>
      </p:sp>
      <p:sp>
        <p:nvSpPr>
          <p:cNvPr id="21" name="Flowchart: Alternate Process 20">
            <a:extLst>
              <a:ext uri="{FF2B5EF4-FFF2-40B4-BE49-F238E27FC236}">
                <a16:creationId xmlns:a16="http://schemas.microsoft.com/office/drawing/2014/main" id="{F6BE0BEF-983F-A2AA-2EC3-B9BFCAC3ED9D}"/>
              </a:ext>
            </a:extLst>
          </p:cNvPr>
          <p:cNvSpPr/>
          <p:nvPr/>
        </p:nvSpPr>
        <p:spPr>
          <a:xfrm>
            <a:off x="9175509" y="5281460"/>
            <a:ext cx="2885090" cy="536027"/>
          </a:xfrm>
          <a:prstGeom prst="flowChartAlternateProcess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Soul Care Action Team</a:t>
            </a:r>
          </a:p>
        </p:txBody>
      </p:sp>
      <p:sp>
        <p:nvSpPr>
          <p:cNvPr id="2" name="Flowchart: Alternate Process 1">
            <a:extLst>
              <a:ext uri="{FF2B5EF4-FFF2-40B4-BE49-F238E27FC236}">
                <a16:creationId xmlns:a16="http://schemas.microsoft.com/office/drawing/2014/main" id="{5AC96644-0D65-8DFF-0322-70492899AE4F}"/>
              </a:ext>
            </a:extLst>
          </p:cNvPr>
          <p:cNvSpPr/>
          <p:nvPr/>
        </p:nvSpPr>
        <p:spPr>
          <a:xfrm>
            <a:off x="8930595" y="3218796"/>
            <a:ext cx="2885090" cy="536027"/>
          </a:xfrm>
          <a:prstGeom prst="flowChartAlternateProcess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Treasurer/Financial Manager</a:t>
            </a:r>
          </a:p>
        </p:txBody>
      </p:sp>
      <p:sp>
        <p:nvSpPr>
          <p:cNvPr id="7" name="Flowchart: Alternate Process 6">
            <a:extLst>
              <a:ext uri="{FF2B5EF4-FFF2-40B4-BE49-F238E27FC236}">
                <a16:creationId xmlns:a16="http://schemas.microsoft.com/office/drawing/2014/main" id="{5ED6757E-9EF0-73D8-9EAC-4412A74B32E8}"/>
              </a:ext>
            </a:extLst>
          </p:cNvPr>
          <p:cNvSpPr/>
          <p:nvPr/>
        </p:nvSpPr>
        <p:spPr>
          <a:xfrm>
            <a:off x="243770" y="3223416"/>
            <a:ext cx="2885090" cy="536027"/>
          </a:xfrm>
          <a:prstGeom prst="flowChartAlternateProcess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Nominating Committee</a:t>
            </a:r>
          </a:p>
        </p:txBody>
      </p:sp>
    </p:spTree>
    <p:extLst>
      <p:ext uri="{BB962C8B-B14F-4D97-AF65-F5344CB8AC3E}">
        <p14:creationId xmlns:p14="http://schemas.microsoft.com/office/powerpoint/2010/main" val="4351953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BF82E9-B462-313C-8B4D-63A1A7848F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0B25483A-B4D7-E522-9DC0-03AE39C4938A}"/>
              </a:ext>
            </a:extLst>
          </p:cNvPr>
          <p:cNvCxnSpPr>
            <a:cxnSpLocks/>
          </p:cNvCxnSpPr>
          <p:nvPr/>
        </p:nvCxnSpPr>
        <p:spPr>
          <a:xfrm>
            <a:off x="3048287" y="3339750"/>
            <a:ext cx="714548" cy="13136"/>
          </a:xfrm>
          <a:prstGeom prst="straightConnector1">
            <a:avLst/>
          </a:prstGeom>
          <a:ln w="88900"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341A2339-A24F-35DB-9F6B-60FDD0DABC59}"/>
              </a:ext>
            </a:extLst>
          </p:cNvPr>
          <p:cNvCxnSpPr>
            <a:cxnSpLocks/>
          </p:cNvCxnSpPr>
          <p:nvPr/>
        </p:nvCxnSpPr>
        <p:spPr>
          <a:xfrm>
            <a:off x="8216047" y="3344365"/>
            <a:ext cx="714548" cy="13136"/>
          </a:xfrm>
          <a:prstGeom prst="straightConnector1">
            <a:avLst/>
          </a:prstGeom>
          <a:ln w="88900"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65202895-CB71-0B14-CA16-EEFB4EF4C631}"/>
              </a:ext>
            </a:extLst>
          </p:cNvPr>
          <p:cNvCxnSpPr>
            <a:cxnSpLocks/>
            <a:stCxn id="6" idx="2"/>
          </p:cNvCxnSpPr>
          <p:nvPr/>
        </p:nvCxnSpPr>
        <p:spPr>
          <a:xfrm flipH="1">
            <a:off x="5985627" y="3615563"/>
            <a:ext cx="10525" cy="688429"/>
          </a:xfrm>
          <a:prstGeom prst="straightConnector1">
            <a:avLst/>
          </a:prstGeom>
          <a:ln w="88900"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01035AB1-741B-6D80-606B-1B03F7B53AA7}"/>
              </a:ext>
            </a:extLst>
          </p:cNvPr>
          <p:cNvCxnSpPr>
            <a:cxnSpLocks/>
          </p:cNvCxnSpPr>
          <p:nvPr/>
        </p:nvCxnSpPr>
        <p:spPr>
          <a:xfrm>
            <a:off x="5975132" y="2228195"/>
            <a:ext cx="0" cy="864476"/>
          </a:xfrm>
          <a:prstGeom prst="straightConnector1">
            <a:avLst/>
          </a:prstGeom>
          <a:ln w="88900"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itle 1">
            <a:extLst>
              <a:ext uri="{FF2B5EF4-FFF2-40B4-BE49-F238E27FC236}">
                <a16:creationId xmlns:a16="http://schemas.microsoft.com/office/drawing/2014/main" id="{4B974CE7-AAA9-E6A4-E94F-9B0073E9F48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806671"/>
            <a:ext cx="9144000" cy="980090"/>
          </a:xfrm>
          <a:noFill/>
        </p:spPr>
        <p:txBody>
          <a:bodyPr anchor="t" anchorCtr="0"/>
          <a:lstStyle/>
          <a:p>
            <a:r>
              <a:rPr lang="en-US" dirty="0"/>
              <a:t>Example A Organization Chart</a:t>
            </a:r>
          </a:p>
        </p:txBody>
      </p:sp>
      <p:sp>
        <p:nvSpPr>
          <p:cNvPr id="4" name="Flowchart: Alternate Process 3">
            <a:extLst>
              <a:ext uri="{FF2B5EF4-FFF2-40B4-BE49-F238E27FC236}">
                <a16:creationId xmlns:a16="http://schemas.microsoft.com/office/drawing/2014/main" id="{2459F2FD-AAB5-6756-844A-67F1C066F359}"/>
              </a:ext>
            </a:extLst>
          </p:cNvPr>
          <p:cNvSpPr/>
          <p:nvPr/>
        </p:nvSpPr>
        <p:spPr>
          <a:xfrm>
            <a:off x="3668110" y="1692168"/>
            <a:ext cx="4656083" cy="536027"/>
          </a:xfrm>
          <a:prstGeom prst="flowChartAlternateProcess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/>
              <a:t>Voters Assembly</a:t>
            </a:r>
            <a:endParaRPr lang="en-US" b="1" dirty="0"/>
          </a:p>
        </p:txBody>
      </p:sp>
      <p:sp>
        <p:nvSpPr>
          <p:cNvPr id="6" name="Flowchart: Alternate Process 5">
            <a:extLst>
              <a:ext uri="{FF2B5EF4-FFF2-40B4-BE49-F238E27FC236}">
                <a16:creationId xmlns:a16="http://schemas.microsoft.com/office/drawing/2014/main" id="{22774E7D-B5EE-E610-8DB9-0B86C389F11F}"/>
              </a:ext>
            </a:extLst>
          </p:cNvPr>
          <p:cNvSpPr/>
          <p:nvPr/>
        </p:nvSpPr>
        <p:spPr>
          <a:xfrm>
            <a:off x="3668110" y="3079536"/>
            <a:ext cx="4656083" cy="536027"/>
          </a:xfrm>
          <a:prstGeom prst="flowChartAlternateProcess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/>
              <a:t>Council of Ministry</a:t>
            </a:r>
            <a:endParaRPr lang="en-US" b="1" dirty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2356E143-B709-482F-6C88-E018EC03F86D}"/>
              </a:ext>
            </a:extLst>
          </p:cNvPr>
          <p:cNvCxnSpPr/>
          <p:nvPr/>
        </p:nvCxnSpPr>
        <p:spPr>
          <a:xfrm>
            <a:off x="1524000" y="4351285"/>
            <a:ext cx="9144000" cy="0"/>
          </a:xfrm>
          <a:prstGeom prst="line">
            <a:avLst/>
          </a:prstGeom>
          <a:ln w="889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361512F2-167E-AB3C-43D1-62188DA1CD90}"/>
              </a:ext>
            </a:extLst>
          </p:cNvPr>
          <p:cNvCxnSpPr/>
          <p:nvPr/>
        </p:nvCxnSpPr>
        <p:spPr>
          <a:xfrm>
            <a:off x="1524000" y="4351285"/>
            <a:ext cx="0" cy="819807"/>
          </a:xfrm>
          <a:prstGeom prst="straightConnector1">
            <a:avLst/>
          </a:prstGeom>
          <a:ln w="88900"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Flowchart: Alternate Process 12">
            <a:extLst>
              <a:ext uri="{FF2B5EF4-FFF2-40B4-BE49-F238E27FC236}">
                <a16:creationId xmlns:a16="http://schemas.microsoft.com/office/drawing/2014/main" id="{72E4A360-1DFD-ED68-FF42-D58E236156C0}"/>
              </a:ext>
            </a:extLst>
          </p:cNvPr>
          <p:cNvSpPr/>
          <p:nvPr/>
        </p:nvSpPr>
        <p:spPr>
          <a:xfrm>
            <a:off x="162911" y="5171092"/>
            <a:ext cx="2885090" cy="536027"/>
          </a:xfrm>
          <a:prstGeom prst="flowChartAlternateProcess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Worship Action Team</a:t>
            </a:r>
          </a:p>
        </p:txBody>
      </p:sp>
      <p:sp>
        <p:nvSpPr>
          <p:cNvPr id="15" name="Flowchart: Alternate Process 14">
            <a:extLst>
              <a:ext uri="{FF2B5EF4-FFF2-40B4-BE49-F238E27FC236}">
                <a16:creationId xmlns:a16="http://schemas.microsoft.com/office/drawing/2014/main" id="{BF18779B-BCB9-F9E6-D571-107BFF9B1750}"/>
              </a:ext>
            </a:extLst>
          </p:cNvPr>
          <p:cNvSpPr/>
          <p:nvPr/>
        </p:nvSpPr>
        <p:spPr>
          <a:xfrm>
            <a:off x="3216157" y="5174844"/>
            <a:ext cx="2885090" cy="1253352"/>
          </a:xfrm>
          <a:prstGeom prst="flowChartAlternateProcess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Board of Education</a:t>
            </a:r>
          </a:p>
          <a:p>
            <a:pPr algn="ctr"/>
            <a:r>
              <a:rPr lang="en-US" b="1" dirty="0"/>
              <a:t>Discipleship Action Team</a:t>
            </a: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4A02A97E-D8B3-F286-6C85-C7FA5234EA8B}"/>
              </a:ext>
            </a:extLst>
          </p:cNvPr>
          <p:cNvCxnSpPr/>
          <p:nvPr/>
        </p:nvCxnSpPr>
        <p:spPr>
          <a:xfrm>
            <a:off x="7546411" y="4351288"/>
            <a:ext cx="0" cy="819807"/>
          </a:xfrm>
          <a:prstGeom prst="straightConnector1">
            <a:avLst/>
          </a:prstGeom>
          <a:ln w="88900"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Flowchart: Alternate Process 16">
            <a:extLst>
              <a:ext uri="{FF2B5EF4-FFF2-40B4-BE49-F238E27FC236}">
                <a16:creationId xmlns:a16="http://schemas.microsoft.com/office/drawing/2014/main" id="{35EAE172-D773-3BFD-AC22-12FB42EC8214}"/>
              </a:ext>
            </a:extLst>
          </p:cNvPr>
          <p:cNvSpPr/>
          <p:nvPr/>
        </p:nvSpPr>
        <p:spPr>
          <a:xfrm>
            <a:off x="6164304" y="5160587"/>
            <a:ext cx="2885090" cy="536027"/>
          </a:xfrm>
          <a:prstGeom prst="flowChartAlternateProcess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Property Action Team</a:t>
            </a:r>
          </a:p>
        </p:txBody>
      </p:sp>
      <p:sp>
        <p:nvSpPr>
          <p:cNvPr id="21" name="Flowchart: Alternate Process 20">
            <a:extLst>
              <a:ext uri="{FF2B5EF4-FFF2-40B4-BE49-F238E27FC236}">
                <a16:creationId xmlns:a16="http://schemas.microsoft.com/office/drawing/2014/main" id="{8A76E231-F393-F519-4278-C7C10B4DDACC}"/>
              </a:ext>
            </a:extLst>
          </p:cNvPr>
          <p:cNvSpPr/>
          <p:nvPr/>
        </p:nvSpPr>
        <p:spPr>
          <a:xfrm>
            <a:off x="9175509" y="5183041"/>
            <a:ext cx="2885090" cy="1319041"/>
          </a:xfrm>
          <a:prstGeom prst="flowChartAlternateProcess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Board of Elders</a:t>
            </a:r>
          </a:p>
          <a:p>
            <a:pPr algn="ctr"/>
            <a:r>
              <a:rPr lang="en-US" b="1" dirty="0"/>
              <a:t>Soul Care Action Team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A35D2E6-9E0C-A580-BE35-A3AAF3F6F2D7}"/>
              </a:ext>
            </a:extLst>
          </p:cNvPr>
          <p:cNvSpPr/>
          <p:nvPr/>
        </p:nvSpPr>
        <p:spPr>
          <a:xfrm>
            <a:off x="3500588" y="5411397"/>
            <a:ext cx="2337886" cy="257508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Board of Education</a:t>
            </a: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3CCE1EED-0247-CBB2-EB75-028C12A36DAC}"/>
              </a:ext>
            </a:extLst>
          </p:cNvPr>
          <p:cNvCxnSpPr>
            <a:cxnSpLocks/>
          </p:cNvCxnSpPr>
          <p:nvPr/>
        </p:nvCxnSpPr>
        <p:spPr>
          <a:xfrm>
            <a:off x="4619287" y="4356543"/>
            <a:ext cx="0" cy="982714"/>
          </a:xfrm>
          <a:prstGeom prst="straightConnector1">
            <a:avLst/>
          </a:prstGeom>
          <a:ln w="88900"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4">
            <a:extLst>
              <a:ext uri="{FF2B5EF4-FFF2-40B4-BE49-F238E27FC236}">
                <a16:creationId xmlns:a16="http://schemas.microsoft.com/office/drawing/2014/main" id="{359F485B-9240-F21F-47CD-91EF58445C25}"/>
              </a:ext>
            </a:extLst>
          </p:cNvPr>
          <p:cNvSpPr/>
          <p:nvPr/>
        </p:nvSpPr>
        <p:spPr>
          <a:xfrm>
            <a:off x="9559136" y="5494047"/>
            <a:ext cx="2175640" cy="299538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Board of Elders</a:t>
            </a:r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208F7873-60CC-BBD3-3458-98E5035642FA}"/>
              </a:ext>
            </a:extLst>
          </p:cNvPr>
          <p:cNvCxnSpPr>
            <a:cxnSpLocks/>
          </p:cNvCxnSpPr>
          <p:nvPr/>
        </p:nvCxnSpPr>
        <p:spPr>
          <a:xfrm flipH="1">
            <a:off x="10668000" y="4356542"/>
            <a:ext cx="5226" cy="1082563"/>
          </a:xfrm>
          <a:prstGeom prst="straightConnector1">
            <a:avLst/>
          </a:prstGeom>
          <a:ln w="88900"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Flowchart: Alternate Process 6">
            <a:extLst>
              <a:ext uri="{FF2B5EF4-FFF2-40B4-BE49-F238E27FC236}">
                <a16:creationId xmlns:a16="http://schemas.microsoft.com/office/drawing/2014/main" id="{33D911B0-916E-7E15-16E6-E60D6AACF99E}"/>
              </a:ext>
            </a:extLst>
          </p:cNvPr>
          <p:cNvSpPr/>
          <p:nvPr/>
        </p:nvSpPr>
        <p:spPr>
          <a:xfrm>
            <a:off x="169879" y="3075634"/>
            <a:ext cx="2885090" cy="536027"/>
          </a:xfrm>
          <a:prstGeom prst="flowChartAlternateProcess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Nominating Committee</a:t>
            </a:r>
          </a:p>
        </p:txBody>
      </p:sp>
      <p:sp>
        <p:nvSpPr>
          <p:cNvPr id="11" name="Flowchart: Alternate Process 10">
            <a:extLst>
              <a:ext uri="{FF2B5EF4-FFF2-40B4-BE49-F238E27FC236}">
                <a16:creationId xmlns:a16="http://schemas.microsoft.com/office/drawing/2014/main" id="{10BC359D-8650-4840-F5E5-12A522FF861F}"/>
              </a:ext>
            </a:extLst>
          </p:cNvPr>
          <p:cNvSpPr/>
          <p:nvPr/>
        </p:nvSpPr>
        <p:spPr>
          <a:xfrm>
            <a:off x="8921352" y="3080251"/>
            <a:ext cx="2885090" cy="536027"/>
          </a:xfrm>
          <a:prstGeom prst="flowChartAlternateProcess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Treasurer/Financial Manager</a:t>
            </a:r>
          </a:p>
        </p:txBody>
      </p:sp>
    </p:spTree>
    <p:extLst>
      <p:ext uri="{BB962C8B-B14F-4D97-AF65-F5344CB8AC3E}">
        <p14:creationId xmlns:p14="http://schemas.microsoft.com/office/powerpoint/2010/main" val="294972111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A2D164-7B31-2622-27B2-B8C424C622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E74E9A-0315-1E1C-EB8D-4FD931212E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972926"/>
            <a:ext cx="3729789" cy="3440485"/>
          </a:xfrm>
          <a:solidFill>
            <a:schemeClr val="accent1"/>
          </a:solidFill>
        </p:spPr>
        <p:txBody>
          <a:bodyPr/>
          <a:lstStyle/>
          <a:p>
            <a:pPr algn="ctr"/>
            <a:r>
              <a:rPr lang="en-US" sz="3200" b="1" dirty="0">
                <a:solidFill>
                  <a:schemeClr val="bg1"/>
                </a:solidFill>
              </a:rPr>
              <a:t>Example B</a:t>
            </a:r>
            <a:br>
              <a:rPr lang="en-US" sz="3200" b="1" dirty="0">
                <a:solidFill>
                  <a:schemeClr val="bg1"/>
                </a:solidFill>
              </a:rPr>
            </a:br>
            <a:br>
              <a:rPr lang="en-US" sz="3200" b="1" dirty="0">
                <a:solidFill>
                  <a:schemeClr val="bg1"/>
                </a:solidFill>
              </a:rPr>
            </a:br>
            <a:r>
              <a:rPr lang="en-US" sz="2400" b="1" dirty="0">
                <a:solidFill>
                  <a:schemeClr val="bg1"/>
                </a:solidFill>
              </a:rPr>
              <a:t>Large congregation</a:t>
            </a:r>
            <a:br>
              <a:rPr lang="en-US" sz="2400" b="1" dirty="0">
                <a:solidFill>
                  <a:schemeClr val="bg1"/>
                </a:solidFill>
              </a:rPr>
            </a:br>
            <a:r>
              <a:rPr lang="en-US" sz="2400" b="1" dirty="0">
                <a:solidFill>
                  <a:schemeClr val="bg1"/>
                </a:solidFill>
              </a:rPr>
              <a:t>Structure</a:t>
            </a:r>
            <a:endParaRPr lang="en-US" sz="3200" b="1" dirty="0">
              <a:solidFill>
                <a:schemeClr val="bg1"/>
              </a:solidFill>
            </a:endParaRP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4F211135-224A-D18C-9384-5297C5B5BB2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305827" y="966953"/>
            <a:ext cx="7418813" cy="5351624"/>
          </a:xfrm>
        </p:spPr>
        <p:txBody>
          <a:bodyPr>
            <a:noAutofit/>
          </a:bodyPr>
          <a:lstStyle/>
          <a:p>
            <a:r>
              <a:rPr lang="en-US" sz="2400" kern="100" dirty="0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Better suited for large congregations with many members and ministries. (Early childhood/LES, 6+ operational groups)</a:t>
            </a:r>
            <a:endParaRPr lang="en-US" sz="2200" kern="100" dirty="0">
              <a:effectLst/>
              <a:latin typeface="+mj-lt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r>
              <a:rPr lang="en-US" sz="2400" kern="100" dirty="0"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Retains voters assembly – non-administrator calls may be delegated to an oversight group</a:t>
            </a:r>
          </a:p>
          <a:p>
            <a:r>
              <a:rPr lang="en-US" sz="2400" kern="100" dirty="0"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Requires presentation of an annual ministry plan</a:t>
            </a:r>
          </a:p>
          <a:p>
            <a:r>
              <a:rPr lang="en-US" sz="2400" kern="100" dirty="0">
                <a:latin typeface="+mj-lt"/>
                <a:cs typeface="Times New Roman" panose="02020603050405020304" pitchFamily="18" charset="0"/>
              </a:rPr>
              <a:t>Council of Ministry and Boards </a:t>
            </a:r>
            <a:r>
              <a:rPr lang="en-US" sz="2400" kern="100" dirty="0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exercise oversight (headship).</a:t>
            </a:r>
          </a:p>
          <a:p>
            <a:r>
              <a:rPr lang="en-US" sz="2400" kern="100" dirty="0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Utilizes Ministry Action Teams</a:t>
            </a:r>
          </a:p>
        </p:txBody>
      </p:sp>
    </p:spTree>
    <p:extLst>
      <p:ext uri="{BB962C8B-B14F-4D97-AF65-F5344CB8AC3E}">
        <p14:creationId xmlns:p14="http://schemas.microsoft.com/office/powerpoint/2010/main" val="356291324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3E420F-AAC4-2E24-9FAE-52A561A550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A2992B65-97E2-AB21-9EE7-1C58E567F915}"/>
              </a:ext>
            </a:extLst>
          </p:cNvPr>
          <p:cNvCxnSpPr>
            <a:cxnSpLocks/>
          </p:cNvCxnSpPr>
          <p:nvPr/>
        </p:nvCxnSpPr>
        <p:spPr>
          <a:xfrm>
            <a:off x="3029815" y="3155025"/>
            <a:ext cx="714548" cy="13136"/>
          </a:xfrm>
          <a:prstGeom prst="straightConnector1">
            <a:avLst/>
          </a:prstGeom>
          <a:ln w="88900"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DB3059C2-7655-B379-A136-77C3ECB84B7B}"/>
              </a:ext>
            </a:extLst>
          </p:cNvPr>
          <p:cNvCxnSpPr>
            <a:cxnSpLocks/>
          </p:cNvCxnSpPr>
          <p:nvPr/>
        </p:nvCxnSpPr>
        <p:spPr>
          <a:xfrm>
            <a:off x="8160631" y="3168875"/>
            <a:ext cx="714548" cy="13136"/>
          </a:xfrm>
          <a:prstGeom prst="straightConnector1">
            <a:avLst/>
          </a:prstGeom>
          <a:ln w="88900"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93817742-382E-32E8-1A6C-9BB80426023B}"/>
              </a:ext>
            </a:extLst>
          </p:cNvPr>
          <p:cNvCxnSpPr/>
          <p:nvPr/>
        </p:nvCxnSpPr>
        <p:spPr>
          <a:xfrm>
            <a:off x="7383487" y="3930876"/>
            <a:ext cx="0" cy="819807"/>
          </a:xfrm>
          <a:prstGeom prst="straightConnector1">
            <a:avLst/>
          </a:prstGeom>
          <a:ln w="88900"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F413B381-216B-8F9E-4618-E1D28F6580A2}"/>
              </a:ext>
            </a:extLst>
          </p:cNvPr>
          <p:cNvCxnSpPr/>
          <p:nvPr/>
        </p:nvCxnSpPr>
        <p:spPr>
          <a:xfrm>
            <a:off x="9606424" y="3925614"/>
            <a:ext cx="0" cy="819807"/>
          </a:xfrm>
          <a:prstGeom prst="straightConnector1">
            <a:avLst/>
          </a:prstGeom>
          <a:ln w="88900"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B0D3EFB5-A5D6-7438-E325-37650F1931EE}"/>
              </a:ext>
            </a:extLst>
          </p:cNvPr>
          <p:cNvCxnSpPr/>
          <p:nvPr/>
        </p:nvCxnSpPr>
        <p:spPr>
          <a:xfrm>
            <a:off x="11209248" y="3930870"/>
            <a:ext cx="0" cy="819807"/>
          </a:xfrm>
          <a:prstGeom prst="straightConnector1">
            <a:avLst/>
          </a:prstGeom>
          <a:ln w="88900"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6DABF5A6-F659-FE0B-890D-D690A76C9792}"/>
              </a:ext>
            </a:extLst>
          </p:cNvPr>
          <p:cNvCxnSpPr/>
          <p:nvPr/>
        </p:nvCxnSpPr>
        <p:spPr>
          <a:xfrm>
            <a:off x="1891866" y="3930870"/>
            <a:ext cx="0" cy="819807"/>
          </a:xfrm>
          <a:prstGeom prst="straightConnector1">
            <a:avLst/>
          </a:prstGeom>
          <a:ln w="88900"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37073040-F4B4-36DC-8A5F-787080733915}"/>
              </a:ext>
            </a:extLst>
          </p:cNvPr>
          <p:cNvCxnSpPr>
            <a:cxnSpLocks/>
            <a:stCxn id="6" idx="2"/>
          </p:cNvCxnSpPr>
          <p:nvPr/>
        </p:nvCxnSpPr>
        <p:spPr>
          <a:xfrm>
            <a:off x="5996152" y="3429000"/>
            <a:ext cx="0" cy="501870"/>
          </a:xfrm>
          <a:prstGeom prst="straightConnector1">
            <a:avLst/>
          </a:prstGeom>
          <a:ln w="88900"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DB354C56-B751-F946-79EC-89C7BBD565FB}"/>
              </a:ext>
            </a:extLst>
          </p:cNvPr>
          <p:cNvCxnSpPr>
            <a:cxnSpLocks/>
          </p:cNvCxnSpPr>
          <p:nvPr/>
        </p:nvCxnSpPr>
        <p:spPr>
          <a:xfrm>
            <a:off x="5975132" y="2564524"/>
            <a:ext cx="0" cy="864476"/>
          </a:xfrm>
          <a:prstGeom prst="straightConnector1">
            <a:avLst/>
          </a:prstGeom>
          <a:ln w="88900"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itle 1">
            <a:extLst>
              <a:ext uri="{FF2B5EF4-FFF2-40B4-BE49-F238E27FC236}">
                <a16:creationId xmlns:a16="http://schemas.microsoft.com/office/drawing/2014/main" id="{AE16F91A-82CA-14EC-8FC6-2416359D464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43000"/>
            <a:ext cx="9144000" cy="980090"/>
          </a:xfrm>
          <a:noFill/>
        </p:spPr>
        <p:txBody>
          <a:bodyPr anchor="t" anchorCtr="0"/>
          <a:lstStyle/>
          <a:p>
            <a:r>
              <a:rPr lang="en-US" dirty="0"/>
              <a:t>Example B Organization Chart</a:t>
            </a:r>
          </a:p>
        </p:txBody>
      </p:sp>
      <p:sp>
        <p:nvSpPr>
          <p:cNvPr id="4" name="Flowchart: Alternate Process 3">
            <a:extLst>
              <a:ext uri="{FF2B5EF4-FFF2-40B4-BE49-F238E27FC236}">
                <a16:creationId xmlns:a16="http://schemas.microsoft.com/office/drawing/2014/main" id="{C2A41F3D-FC6B-C1F5-2D13-C4A13589DB12}"/>
              </a:ext>
            </a:extLst>
          </p:cNvPr>
          <p:cNvSpPr/>
          <p:nvPr/>
        </p:nvSpPr>
        <p:spPr>
          <a:xfrm>
            <a:off x="3668110" y="2028497"/>
            <a:ext cx="4656083" cy="536027"/>
          </a:xfrm>
          <a:prstGeom prst="flowChartAlternateProcess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/>
              <a:t>Voters Assembly</a:t>
            </a:r>
            <a:endParaRPr lang="en-US" b="1" dirty="0"/>
          </a:p>
        </p:txBody>
      </p:sp>
      <p:sp>
        <p:nvSpPr>
          <p:cNvPr id="6" name="Flowchart: Alternate Process 5">
            <a:extLst>
              <a:ext uri="{FF2B5EF4-FFF2-40B4-BE49-F238E27FC236}">
                <a16:creationId xmlns:a16="http://schemas.microsoft.com/office/drawing/2014/main" id="{6F6F48C0-3557-DCB4-480C-354EE58BA687}"/>
              </a:ext>
            </a:extLst>
          </p:cNvPr>
          <p:cNvSpPr/>
          <p:nvPr/>
        </p:nvSpPr>
        <p:spPr>
          <a:xfrm>
            <a:off x="3668110" y="2892973"/>
            <a:ext cx="4656083" cy="536027"/>
          </a:xfrm>
          <a:prstGeom prst="flowChartAlternateProcess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/>
              <a:t>Council of Ministry</a:t>
            </a:r>
            <a:endParaRPr lang="en-US" b="1" dirty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C4ABFDA7-538C-161C-7C4A-D7102404FA90}"/>
              </a:ext>
            </a:extLst>
          </p:cNvPr>
          <p:cNvCxnSpPr>
            <a:cxnSpLocks/>
          </p:cNvCxnSpPr>
          <p:nvPr/>
        </p:nvCxnSpPr>
        <p:spPr>
          <a:xfrm>
            <a:off x="1891862" y="3930870"/>
            <a:ext cx="9301655" cy="0"/>
          </a:xfrm>
          <a:prstGeom prst="line">
            <a:avLst/>
          </a:prstGeom>
          <a:ln w="889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BA4B3914-2D9A-0E6E-89C9-72C1FC00F27A}"/>
              </a:ext>
            </a:extLst>
          </p:cNvPr>
          <p:cNvCxnSpPr/>
          <p:nvPr/>
        </p:nvCxnSpPr>
        <p:spPr>
          <a:xfrm>
            <a:off x="4918827" y="3930876"/>
            <a:ext cx="0" cy="819807"/>
          </a:xfrm>
          <a:prstGeom prst="straightConnector1">
            <a:avLst/>
          </a:prstGeom>
          <a:ln w="88900"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Flowchart: Alternate Process 16">
            <a:extLst>
              <a:ext uri="{FF2B5EF4-FFF2-40B4-BE49-F238E27FC236}">
                <a16:creationId xmlns:a16="http://schemas.microsoft.com/office/drawing/2014/main" id="{3052E1DE-B0EA-9D74-5552-7689851E60A4}"/>
              </a:ext>
            </a:extLst>
          </p:cNvPr>
          <p:cNvSpPr/>
          <p:nvPr/>
        </p:nvSpPr>
        <p:spPr>
          <a:xfrm>
            <a:off x="3999190" y="4424867"/>
            <a:ext cx="1665897" cy="656878"/>
          </a:xfrm>
          <a:prstGeom prst="flowChartAlternateProcess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Property Action Team</a:t>
            </a:r>
          </a:p>
        </p:txBody>
      </p:sp>
      <p:sp>
        <p:nvSpPr>
          <p:cNvPr id="3" name="Flowchart: Alternate Process 2">
            <a:extLst>
              <a:ext uri="{FF2B5EF4-FFF2-40B4-BE49-F238E27FC236}">
                <a16:creationId xmlns:a16="http://schemas.microsoft.com/office/drawing/2014/main" id="{A6D7861B-4682-9621-5713-192DC39EF02F}"/>
              </a:ext>
            </a:extLst>
          </p:cNvPr>
          <p:cNvSpPr/>
          <p:nvPr/>
        </p:nvSpPr>
        <p:spPr>
          <a:xfrm>
            <a:off x="26280" y="4424857"/>
            <a:ext cx="3894084" cy="1692157"/>
          </a:xfrm>
          <a:prstGeom prst="flowChartAlternateProcess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/>
              <a:t>Board of Education</a:t>
            </a:r>
          </a:p>
          <a:p>
            <a:pPr algn="ctr"/>
            <a:r>
              <a:rPr lang="en-US" sz="2800" b="1" dirty="0"/>
              <a:t>Education Action Team</a:t>
            </a:r>
            <a:endParaRPr lang="en-US" b="1" dirty="0"/>
          </a:p>
        </p:txBody>
      </p:sp>
      <p:sp>
        <p:nvSpPr>
          <p:cNvPr id="12" name="Flowchart: Alternate Process 11">
            <a:extLst>
              <a:ext uri="{FF2B5EF4-FFF2-40B4-BE49-F238E27FC236}">
                <a16:creationId xmlns:a16="http://schemas.microsoft.com/office/drawing/2014/main" id="{E3B5AB20-9054-E7F3-7A56-025CB4C89DAB}"/>
              </a:ext>
            </a:extLst>
          </p:cNvPr>
          <p:cNvSpPr/>
          <p:nvPr/>
        </p:nvSpPr>
        <p:spPr>
          <a:xfrm>
            <a:off x="5759663" y="4419605"/>
            <a:ext cx="2848314" cy="1697416"/>
          </a:xfrm>
          <a:prstGeom prst="flowChartAlternateProcess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/>
              <a:t>Bd. of Elders</a:t>
            </a:r>
          </a:p>
          <a:p>
            <a:pPr algn="ctr"/>
            <a:r>
              <a:rPr lang="en-US" sz="2800" b="1" dirty="0"/>
              <a:t>Soul Care Action Team</a:t>
            </a:r>
          </a:p>
          <a:p>
            <a:pPr algn="ctr"/>
            <a:endParaRPr lang="en-US" b="1" dirty="0"/>
          </a:p>
        </p:txBody>
      </p:sp>
      <p:sp>
        <p:nvSpPr>
          <p:cNvPr id="25" name="Flowchart: Alternate Process 24">
            <a:extLst>
              <a:ext uri="{FF2B5EF4-FFF2-40B4-BE49-F238E27FC236}">
                <a16:creationId xmlns:a16="http://schemas.microsoft.com/office/drawing/2014/main" id="{0100DDED-1D07-95E2-1DA3-847BD48A17F3}"/>
              </a:ext>
            </a:extLst>
          </p:cNvPr>
          <p:cNvSpPr/>
          <p:nvPr/>
        </p:nvSpPr>
        <p:spPr>
          <a:xfrm>
            <a:off x="10489302" y="4409102"/>
            <a:ext cx="1665897" cy="672645"/>
          </a:xfrm>
          <a:prstGeom prst="flowChartAlternateProcess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Outreach Action Team</a:t>
            </a:r>
          </a:p>
        </p:txBody>
      </p:sp>
      <p:sp>
        <p:nvSpPr>
          <p:cNvPr id="29" name="Flowchart: Alternate Process 28">
            <a:extLst>
              <a:ext uri="{FF2B5EF4-FFF2-40B4-BE49-F238E27FC236}">
                <a16:creationId xmlns:a16="http://schemas.microsoft.com/office/drawing/2014/main" id="{F8BE399D-715E-7D2B-9370-3459B7A12CC0}"/>
              </a:ext>
            </a:extLst>
          </p:cNvPr>
          <p:cNvSpPr/>
          <p:nvPr/>
        </p:nvSpPr>
        <p:spPr>
          <a:xfrm>
            <a:off x="8718317" y="4424868"/>
            <a:ext cx="1665897" cy="672648"/>
          </a:xfrm>
          <a:prstGeom prst="flowChartAlternateProcess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Finance Action Team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C09A56B-1A74-2362-119D-C6EBFE771F9B}"/>
              </a:ext>
            </a:extLst>
          </p:cNvPr>
          <p:cNvSpPr/>
          <p:nvPr/>
        </p:nvSpPr>
        <p:spPr>
          <a:xfrm>
            <a:off x="6038189" y="4532596"/>
            <a:ext cx="2286004" cy="428298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/>
              <a:t>Bd. of Elders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8A284B0-D7FA-ADE8-6CB4-D9D68A9D8BF5}"/>
              </a:ext>
            </a:extLst>
          </p:cNvPr>
          <p:cNvSpPr/>
          <p:nvPr/>
        </p:nvSpPr>
        <p:spPr>
          <a:xfrm>
            <a:off x="231230" y="4616675"/>
            <a:ext cx="3463107" cy="480842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/>
              <a:t>Board of Education</a:t>
            </a:r>
          </a:p>
        </p:txBody>
      </p:sp>
      <p:sp>
        <p:nvSpPr>
          <p:cNvPr id="10" name="Flowchart: Alternate Process 9">
            <a:extLst>
              <a:ext uri="{FF2B5EF4-FFF2-40B4-BE49-F238E27FC236}">
                <a16:creationId xmlns:a16="http://schemas.microsoft.com/office/drawing/2014/main" id="{5E8FDFF4-6360-BA50-71E9-E9042C16D174}"/>
              </a:ext>
            </a:extLst>
          </p:cNvPr>
          <p:cNvSpPr/>
          <p:nvPr/>
        </p:nvSpPr>
        <p:spPr>
          <a:xfrm>
            <a:off x="8875179" y="2895525"/>
            <a:ext cx="2885090" cy="536027"/>
          </a:xfrm>
          <a:prstGeom prst="flowChartAlternateProcess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Treasurer/Financial Manager</a:t>
            </a:r>
          </a:p>
        </p:txBody>
      </p:sp>
      <p:sp>
        <p:nvSpPr>
          <p:cNvPr id="13" name="Flowchart: Alternate Process 12">
            <a:extLst>
              <a:ext uri="{FF2B5EF4-FFF2-40B4-BE49-F238E27FC236}">
                <a16:creationId xmlns:a16="http://schemas.microsoft.com/office/drawing/2014/main" id="{B9E3D6AA-FB82-78A9-11B6-D2878530FE24}"/>
              </a:ext>
            </a:extLst>
          </p:cNvPr>
          <p:cNvSpPr/>
          <p:nvPr/>
        </p:nvSpPr>
        <p:spPr>
          <a:xfrm>
            <a:off x="225298" y="2890909"/>
            <a:ext cx="2885090" cy="536027"/>
          </a:xfrm>
          <a:prstGeom prst="flowChartAlternateProcess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Nominating Committee</a:t>
            </a:r>
          </a:p>
        </p:txBody>
      </p:sp>
    </p:spTree>
    <p:extLst>
      <p:ext uri="{BB962C8B-B14F-4D97-AF65-F5344CB8AC3E}">
        <p14:creationId xmlns:p14="http://schemas.microsoft.com/office/powerpoint/2010/main" val="6126497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BC1E15-F56B-95ED-662F-38A5518C86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>
            <a:extLst>
              <a:ext uri="{FF2B5EF4-FFF2-40B4-BE49-F238E27FC236}">
                <a16:creationId xmlns:a16="http://schemas.microsoft.com/office/drawing/2014/main" id="{BC0F7F5D-F553-051E-DE6F-F498D54642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Caveat</a:t>
            </a:r>
          </a:p>
        </p:txBody>
      </p:sp>
      <p:sp>
        <p:nvSpPr>
          <p:cNvPr id="20" name="Content Placeholder 3">
            <a:extLst>
              <a:ext uri="{FF2B5EF4-FFF2-40B4-BE49-F238E27FC236}">
                <a16:creationId xmlns:a16="http://schemas.microsoft.com/office/drawing/2014/main" id="{A92FE08D-92A6-A23C-3532-4E71FBA877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4326" y="1987665"/>
            <a:ext cx="8844984" cy="3633047"/>
          </a:xfrm>
          <a:noFill/>
        </p:spPr>
        <p:txBody>
          <a:bodyPr>
            <a:normAutofit/>
          </a:bodyPr>
          <a:lstStyle/>
          <a:p>
            <a:pPr marL="284163" indent="-284163">
              <a:buFont typeface="Arial" panose="020B0604020202020204" pitchFamily="34" charset="0"/>
              <a:buChar char="•"/>
            </a:pPr>
            <a:r>
              <a:rPr lang="en-US" dirty="0"/>
              <a:t>	</a:t>
            </a:r>
            <a:r>
              <a:rPr lang="en-US" sz="2400" dirty="0"/>
              <a:t>By-Law </a:t>
            </a:r>
            <a:r>
              <a:rPr lang="en-US" sz="2400"/>
              <a:t>Article II</a:t>
            </a:r>
            <a:r>
              <a:rPr lang="en-US" sz="2400" dirty="0"/>
              <a:t>, Section 2b3 stipulates 50% worship attendance 	of male communicants for voter eligibility.</a:t>
            </a:r>
          </a:p>
          <a:p>
            <a:pPr marL="834390" lvl="2" indent="-285750">
              <a:buFont typeface="Arial" panose="020B0604020202020204" pitchFamily="34" charset="0"/>
              <a:buChar char="•"/>
            </a:pPr>
            <a:r>
              <a:rPr lang="en-US" sz="2400" dirty="0"/>
              <a:t>Requires accurate worship attendance records.  (WELS Congregational Services provides resources.)</a:t>
            </a:r>
          </a:p>
          <a:p>
            <a:pPr marL="834390" lvl="2" indent="-285750">
              <a:buFont typeface="Arial" panose="020B0604020202020204" pitchFamily="34" charset="0"/>
              <a:buChar char="•"/>
            </a:pPr>
            <a:r>
              <a:rPr lang="en-US" sz="2400" dirty="0"/>
              <a:t>May become problematic if not consistently followed or if members who do not meet the voting eligibility requirement aren’t notified in advance of the meeting.</a:t>
            </a:r>
          </a:p>
        </p:txBody>
      </p:sp>
    </p:spTree>
    <p:extLst>
      <p:ext uri="{BB962C8B-B14F-4D97-AF65-F5344CB8AC3E}">
        <p14:creationId xmlns:p14="http://schemas.microsoft.com/office/powerpoint/2010/main" val="120640433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>
            <a:extLst>
              <a:ext uri="{FF2B5EF4-FFF2-40B4-BE49-F238E27FC236}">
                <a16:creationId xmlns:a16="http://schemas.microsoft.com/office/drawing/2014/main" id="{FF0FD1A0-C075-EE18-B3AE-363C242D0B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Process for Changing/updating governance </a:t>
            </a:r>
          </a:p>
        </p:txBody>
      </p:sp>
      <p:sp>
        <p:nvSpPr>
          <p:cNvPr id="20" name="Content Placeholder 3">
            <a:extLst>
              <a:ext uri="{FF2B5EF4-FFF2-40B4-BE49-F238E27FC236}">
                <a16:creationId xmlns:a16="http://schemas.microsoft.com/office/drawing/2014/main" id="{7C987B03-58AE-7E8A-A1C7-83569FBBCD1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4326" y="1987665"/>
            <a:ext cx="8844984" cy="3633047"/>
          </a:xfrm>
          <a:noFill/>
        </p:spPr>
        <p:txBody>
          <a:bodyPr>
            <a:normAutofit fontScale="92500" lnSpcReduction="10000"/>
          </a:bodyPr>
          <a:lstStyle/>
          <a:p>
            <a:pPr marL="284163" indent="-284163">
              <a:buFont typeface="Arial" panose="020B0604020202020204" pitchFamily="34" charset="0"/>
              <a:buChar char="•"/>
            </a:pPr>
            <a:r>
              <a:rPr lang="en-US" sz="2400" dirty="0"/>
              <a:t>Review the Scriptural Principles of Man and Woman Roles (See COP Pastoral Letter at </a:t>
            </a:r>
            <a:r>
              <a:rPr lang="en-US" sz="2400" dirty="0">
                <a:hlinkClick r:id="rId3"/>
              </a:rPr>
              <a:t>www.welsmn.org/#resources</a:t>
            </a:r>
            <a:r>
              <a:rPr lang="en-US" sz="2400" dirty="0"/>
              <a:t>.)</a:t>
            </a:r>
          </a:p>
          <a:p>
            <a:pPr marL="284163" indent="-284163">
              <a:buFont typeface="Arial" panose="020B0604020202020204" pitchFamily="34" charset="0"/>
              <a:buChar char="•"/>
            </a:pPr>
            <a:r>
              <a:rPr lang="en-US" sz="2400" dirty="0"/>
              <a:t>Choose a task force to review the governance examples and prepare a recommendation with a supporting rationale.</a:t>
            </a:r>
          </a:p>
          <a:p>
            <a:pPr marL="284163" indent="-284163">
              <a:buFont typeface="Arial" panose="020B0604020202020204" pitchFamily="34" charset="0"/>
              <a:buChar char="•"/>
            </a:pPr>
            <a:r>
              <a:rPr lang="en-US" sz="2400" dirty="0"/>
              <a:t>Authorize the task force to prepare a draft Constitution and Bylaws for submission to the MN District Constitution Committee for review.</a:t>
            </a:r>
          </a:p>
          <a:p>
            <a:pPr marL="284163" indent="-284163">
              <a:buFont typeface="Arial" panose="020B0604020202020204" pitchFamily="34" charset="0"/>
              <a:buChar char="•"/>
            </a:pPr>
            <a:r>
              <a:rPr lang="en-US" sz="2400" dirty="0"/>
              <a:t>Download digital Examples from at </a:t>
            </a:r>
            <a:r>
              <a:rPr lang="en-US" sz="2400" dirty="0">
                <a:hlinkClick r:id="rId3"/>
              </a:rPr>
              <a:t>www.welsmn.org/#resources</a:t>
            </a:r>
            <a:endParaRPr lang="en-US" sz="2400" dirty="0"/>
          </a:p>
          <a:p>
            <a:pPr marL="284163" indent="-284163">
              <a:buFont typeface="Arial" panose="020B0604020202020204" pitchFamily="34" charset="0"/>
              <a:buChar char="•"/>
            </a:pPr>
            <a:r>
              <a:rPr lang="en-US" sz="2400" dirty="0"/>
              <a:t>See Constitution Committee Guide handout document formatting instruction and submission procedure.</a:t>
            </a:r>
          </a:p>
        </p:txBody>
      </p:sp>
    </p:spTree>
    <p:extLst>
      <p:ext uri="{BB962C8B-B14F-4D97-AF65-F5344CB8AC3E}">
        <p14:creationId xmlns:p14="http://schemas.microsoft.com/office/powerpoint/2010/main" val="83740220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775E26-548D-F13E-274B-5A3D254719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>
            <a:extLst>
              <a:ext uri="{FF2B5EF4-FFF2-40B4-BE49-F238E27FC236}">
                <a16:creationId xmlns:a16="http://schemas.microsoft.com/office/drawing/2014/main" id="{984736A2-D588-1D08-A726-E0BCD4EA4E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025236"/>
            <a:ext cx="11267440" cy="3943928"/>
          </a:xfrm>
        </p:spPr>
        <p:txBody>
          <a:bodyPr>
            <a:noAutofit/>
          </a:bodyPr>
          <a:lstStyle/>
          <a:p>
            <a:pPr algn="ctr"/>
            <a:r>
              <a:rPr lang="en-US" sz="19600" dirty="0">
                <a:solidFill>
                  <a:schemeClr val="accent3"/>
                </a:solidFill>
              </a:rPr>
              <a:t>Q</a:t>
            </a:r>
            <a:r>
              <a:rPr lang="en-US" sz="19600" dirty="0"/>
              <a:t> </a:t>
            </a:r>
            <a:r>
              <a:rPr lang="en-US" sz="19600" dirty="0">
                <a:solidFill>
                  <a:schemeClr val="accent1"/>
                </a:solidFill>
              </a:rPr>
              <a:t>&amp;</a:t>
            </a:r>
            <a:r>
              <a:rPr lang="en-US" sz="19600" dirty="0"/>
              <a:t> </a:t>
            </a:r>
            <a:r>
              <a:rPr lang="en-US" sz="19600" dirty="0">
                <a:solidFill>
                  <a:schemeClr val="accent4"/>
                </a:solidFill>
              </a:rPr>
              <a:t>A</a:t>
            </a:r>
          </a:p>
        </p:txBody>
      </p:sp>
    </p:spTree>
    <p:extLst>
      <p:ext uri="{BB962C8B-B14F-4D97-AF65-F5344CB8AC3E}">
        <p14:creationId xmlns:p14="http://schemas.microsoft.com/office/powerpoint/2010/main" val="263217205"/>
      </p:ext>
    </p:extLst>
  </p:cSld>
  <p:clrMapOvr>
    <a:masterClrMapping/>
  </p:clrMapOvr>
</p:sld>
</file>

<file path=ppt/theme/theme1.xml><?xml version="1.0" encoding="utf-8"?>
<a:theme xmlns:a="http://schemas.openxmlformats.org/drawingml/2006/main" name="DividendVTI">
  <a:themeElements>
    <a:clrScheme name="DividendVTI">
      <a:dk1>
        <a:sysClr val="windowText" lastClr="000000"/>
      </a:dk1>
      <a:lt1>
        <a:sysClr val="window" lastClr="FFFFFF"/>
      </a:lt1>
      <a:dk2>
        <a:srgbClr val="3D3D3D"/>
      </a:dk2>
      <a:lt2>
        <a:srgbClr val="EBEBEB"/>
      </a:lt2>
      <a:accent1>
        <a:srgbClr val="ED8428"/>
      </a:accent1>
      <a:accent2>
        <a:srgbClr val="E6C46D"/>
      </a:accent2>
      <a:accent3>
        <a:srgbClr val="537685"/>
      </a:accent3>
      <a:accent4>
        <a:srgbClr val="969FA7"/>
      </a:accent4>
      <a:accent5>
        <a:srgbClr val="A9C37C"/>
      </a:accent5>
      <a:accent6>
        <a:srgbClr val="5A8071"/>
      </a:accent6>
      <a:hlink>
        <a:srgbClr val="828282"/>
      </a:hlink>
      <a:folHlink>
        <a:srgbClr val="A5A5A5"/>
      </a:folHlink>
    </a:clrScheme>
    <a:fontScheme name="Dividend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Dividend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ividendVTI" id="{97558BDE-0B66-457C-BB6F-7B1B22DAA9B8}" vid="{F53508A3-AC60-448A-AF37-934D5F1A0D5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Background xmlns="71af3243-3dd4-4a8d-8c0d-dd76da1f02a5">false</Background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8" ma:contentTypeDescription="Create a new document." ma:contentTypeScope="" ma:versionID="60f5a4f2d2b0abadcf532d48ebf9cb71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7dd78129e6a1811f84807ad11c651531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  <xsd:element ref="ns2:MediaServiceObjectDetectorVersions" minOccurs="0"/>
                <xsd:element ref="ns2:MediaServiceSystem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internalName="Background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  <xsd:element name="MediaServiceObjectDetectorVersions" ma:index="3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32" nillable="true" ma:displayName="MediaServiceSystemTags" ma:hidden="true" ma:internalName="MediaServiceSystemTag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5A00B2AC-C335-4100-B8B3-2D9F49A72906}">
  <ds:schemaRefs>
    <ds:schemaRef ds:uri="http://schemas.microsoft.com/office/infopath/2007/PartnerControls"/>
    <ds:schemaRef ds:uri="http://schemas.microsoft.com/office/2006/metadata/properties"/>
    <ds:schemaRef ds:uri="http://purl.org/dc/terms/"/>
    <ds:schemaRef ds:uri="http://schemas.microsoft.com/office/2006/documentManagement/types"/>
    <ds:schemaRef ds:uri="http://purl.org/dc/dcmitype/"/>
    <ds:schemaRef ds:uri="http://schemas.microsoft.com/sharepoint/v3"/>
    <ds:schemaRef ds:uri="http://www.w3.org/XML/1998/namespace"/>
    <ds:schemaRef ds:uri="http://purl.org/dc/elements/1.1/"/>
    <ds:schemaRef ds:uri="http://schemas.openxmlformats.org/package/2006/metadata/core-properties"/>
    <ds:schemaRef ds:uri="230e9df3-be65-4c73-a93b-d1236ebd677e"/>
    <ds:schemaRef ds:uri="16c05727-aa75-4e4a-9b5f-8a80a1165891"/>
    <ds:schemaRef ds:uri="71af3243-3dd4-4a8d-8c0d-dd76da1f02a5"/>
  </ds:schemaRefs>
</ds:datastoreItem>
</file>

<file path=customXml/itemProps2.xml><?xml version="1.0" encoding="utf-8"?>
<ds:datastoreItem xmlns:ds="http://schemas.openxmlformats.org/officeDocument/2006/customXml" ds:itemID="{19D1F84C-D1FD-4B1B-9CFD-8E0D96AC4DF2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0037C456-A6DA-4DEE-A3FB-4EC3058FD08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>{EDD14BB2-3217-4B66-9AF3-85BFAC7B6E1B}tf45205285_win32</Template>
  <TotalTime>13966</TotalTime>
  <Words>849</Words>
  <Application>Microsoft Office PowerPoint</Application>
  <PresentationFormat>Widescreen</PresentationFormat>
  <Paragraphs>141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9" baseType="lpstr">
      <vt:lpstr>Arial</vt:lpstr>
      <vt:lpstr>Calibri</vt:lpstr>
      <vt:lpstr>Gill Sans MT</vt:lpstr>
      <vt:lpstr>Wingdings 2</vt:lpstr>
      <vt:lpstr>DividendVTI</vt:lpstr>
      <vt:lpstr>Presentation Outline </vt:lpstr>
      <vt:lpstr>Purpose of Constitution &amp; Bylaws</vt:lpstr>
      <vt:lpstr>Why Update your church polity?</vt:lpstr>
      <vt:lpstr>Terminology</vt:lpstr>
      <vt:lpstr>Example a  small congregation Consensus Structure</vt:lpstr>
      <vt:lpstr>Council of Ministry</vt:lpstr>
      <vt:lpstr>Ministry Action Teams</vt:lpstr>
      <vt:lpstr>Example A Organization Chart</vt:lpstr>
      <vt:lpstr>Example A Organization Chart</vt:lpstr>
      <vt:lpstr>Example B  Large congregation Structure</vt:lpstr>
      <vt:lpstr>Example B Organization Chart</vt:lpstr>
      <vt:lpstr>Caveat</vt:lpstr>
      <vt:lpstr>Process for Changing/updating governance </vt:lpstr>
      <vt:lpstr>Q &amp; 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Dennis C. Klatt</dc:creator>
  <cp:lastModifiedBy>Dennis C. Klatt</cp:lastModifiedBy>
  <cp:revision>1</cp:revision>
  <dcterms:created xsi:type="dcterms:W3CDTF">2025-03-03T18:38:53Z</dcterms:created>
  <dcterms:modified xsi:type="dcterms:W3CDTF">2025-03-15T17:51:53Z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